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5203150" cy="32404050"/>
  <p:notesSz cx="6858000" cy="9144000"/>
  <p:defaultTextStyle>
    <a:defPPr>
      <a:defRPr lang="es-ES"/>
    </a:defPPr>
    <a:lvl1pPr marL="0" algn="l" defTabSz="3291840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1pPr>
    <a:lvl2pPr marL="1645920" algn="l" defTabSz="3291840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2pPr>
    <a:lvl3pPr marL="3291840" algn="l" defTabSz="3291840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3pPr>
    <a:lvl4pPr marL="4937760" algn="l" defTabSz="3291840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4pPr>
    <a:lvl5pPr marL="6583680" algn="l" defTabSz="3291840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5pPr>
    <a:lvl6pPr marL="8229600" algn="l" defTabSz="3291840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6pPr>
    <a:lvl7pPr marL="9875520" algn="l" defTabSz="3291840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7pPr>
    <a:lvl8pPr marL="11521440" algn="l" defTabSz="3291840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8pPr>
    <a:lvl9pPr marL="13167360" algn="l" defTabSz="3291840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1002" y="2658"/>
      </p:cViewPr>
      <p:guideLst>
        <p:guide orient="horz" pos="10206"/>
        <p:guide pos="79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90236" y="10066261"/>
            <a:ext cx="21422678" cy="694586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780473" y="18362295"/>
            <a:ext cx="17642205" cy="82810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937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22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875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8272284" y="1297667"/>
            <a:ext cx="5670709" cy="27648456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260157" y="1297667"/>
            <a:ext cx="16592074" cy="27648456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90875" y="20822605"/>
            <a:ext cx="21422678" cy="6435804"/>
          </a:xfrm>
        </p:spPr>
        <p:txBody>
          <a:bodyPr anchor="t"/>
          <a:lstStyle>
            <a:lvl1pPr algn="l">
              <a:defRPr sz="144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990875" y="13734221"/>
            <a:ext cx="21422678" cy="7088384"/>
          </a:xfrm>
        </p:spPr>
        <p:txBody>
          <a:bodyPr anchor="b"/>
          <a:lstStyle>
            <a:lvl1pPr marL="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1pPr>
            <a:lvl2pPr marL="164592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260158" y="7560947"/>
            <a:ext cx="11131391" cy="21385175"/>
          </a:xfrm>
        </p:spPr>
        <p:txBody>
          <a:bodyPr/>
          <a:lstStyle>
            <a:lvl1pPr>
              <a:defRPr sz="10100"/>
            </a:lvl1pPr>
            <a:lvl2pPr>
              <a:defRPr sz="8600"/>
            </a:lvl2pPr>
            <a:lvl3pPr>
              <a:defRPr sz="72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2811601" y="7560947"/>
            <a:ext cx="11131391" cy="21385175"/>
          </a:xfrm>
        </p:spPr>
        <p:txBody>
          <a:bodyPr/>
          <a:lstStyle>
            <a:lvl1pPr>
              <a:defRPr sz="10100"/>
            </a:lvl1pPr>
            <a:lvl2pPr>
              <a:defRPr sz="8600"/>
            </a:lvl2pPr>
            <a:lvl3pPr>
              <a:defRPr sz="72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60158" y="7253409"/>
            <a:ext cx="11135768" cy="3022875"/>
          </a:xfrm>
        </p:spPr>
        <p:txBody>
          <a:bodyPr anchor="b"/>
          <a:lstStyle>
            <a:lvl1pPr marL="0" indent="0">
              <a:buNone/>
              <a:defRPr sz="860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500" b="1"/>
            </a:lvl3pPr>
            <a:lvl4pPr marL="4937760" indent="0">
              <a:buNone/>
              <a:defRPr sz="5800" b="1"/>
            </a:lvl4pPr>
            <a:lvl5pPr marL="6583680" indent="0">
              <a:buNone/>
              <a:defRPr sz="5800" b="1"/>
            </a:lvl5pPr>
            <a:lvl6pPr marL="8229600" indent="0">
              <a:buNone/>
              <a:defRPr sz="5800" b="1"/>
            </a:lvl6pPr>
            <a:lvl7pPr marL="9875520" indent="0">
              <a:buNone/>
              <a:defRPr sz="5800" b="1"/>
            </a:lvl7pPr>
            <a:lvl8pPr marL="11521440" indent="0">
              <a:buNone/>
              <a:defRPr sz="5800" b="1"/>
            </a:lvl8pPr>
            <a:lvl9pPr marL="13167360" indent="0">
              <a:buNone/>
              <a:defRPr sz="58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260158" y="10276284"/>
            <a:ext cx="11135768" cy="18669836"/>
          </a:xfrm>
        </p:spPr>
        <p:txBody>
          <a:bodyPr/>
          <a:lstStyle>
            <a:lvl1pPr>
              <a:defRPr sz="8600"/>
            </a:lvl1pPr>
            <a:lvl2pPr>
              <a:defRPr sz="72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2802852" y="7253409"/>
            <a:ext cx="11140142" cy="3022875"/>
          </a:xfrm>
        </p:spPr>
        <p:txBody>
          <a:bodyPr anchor="b"/>
          <a:lstStyle>
            <a:lvl1pPr marL="0" indent="0">
              <a:buNone/>
              <a:defRPr sz="860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500" b="1"/>
            </a:lvl3pPr>
            <a:lvl4pPr marL="4937760" indent="0">
              <a:buNone/>
              <a:defRPr sz="5800" b="1"/>
            </a:lvl4pPr>
            <a:lvl5pPr marL="6583680" indent="0">
              <a:buNone/>
              <a:defRPr sz="5800" b="1"/>
            </a:lvl5pPr>
            <a:lvl6pPr marL="8229600" indent="0">
              <a:buNone/>
              <a:defRPr sz="5800" b="1"/>
            </a:lvl6pPr>
            <a:lvl7pPr marL="9875520" indent="0">
              <a:buNone/>
              <a:defRPr sz="5800" b="1"/>
            </a:lvl7pPr>
            <a:lvl8pPr marL="11521440" indent="0">
              <a:buNone/>
              <a:defRPr sz="5800" b="1"/>
            </a:lvl8pPr>
            <a:lvl9pPr marL="13167360" indent="0">
              <a:buNone/>
              <a:defRPr sz="58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2802852" y="10276284"/>
            <a:ext cx="11140142" cy="18669836"/>
          </a:xfrm>
        </p:spPr>
        <p:txBody>
          <a:bodyPr/>
          <a:lstStyle>
            <a:lvl1pPr>
              <a:defRPr sz="8600"/>
            </a:lvl1pPr>
            <a:lvl2pPr>
              <a:defRPr sz="72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60159" y="1290161"/>
            <a:ext cx="8291663" cy="5490686"/>
          </a:xfrm>
        </p:spPr>
        <p:txBody>
          <a:bodyPr anchor="b"/>
          <a:lstStyle>
            <a:lvl1pPr algn="l">
              <a:defRPr sz="7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853732" y="1290164"/>
            <a:ext cx="14089261" cy="27655959"/>
          </a:xfrm>
        </p:spPr>
        <p:txBody>
          <a:bodyPr/>
          <a:lstStyle>
            <a:lvl1pPr>
              <a:defRPr sz="11500"/>
            </a:lvl1pPr>
            <a:lvl2pPr>
              <a:defRPr sz="10100"/>
            </a:lvl2pPr>
            <a:lvl3pPr>
              <a:defRPr sz="86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260159" y="6780850"/>
            <a:ext cx="8291663" cy="22165273"/>
          </a:xfrm>
        </p:spPr>
        <p:txBody>
          <a:bodyPr/>
          <a:lstStyle>
            <a:lvl1pPr marL="0" indent="0">
              <a:buNone/>
              <a:defRPr sz="5000"/>
            </a:lvl1pPr>
            <a:lvl2pPr marL="1645920" indent="0">
              <a:buNone/>
              <a:defRPr sz="4300"/>
            </a:lvl2pPr>
            <a:lvl3pPr marL="3291840" indent="0">
              <a:buNone/>
              <a:defRPr sz="3600"/>
            </a:lvl3pPr>
            <a:lvl4pPr marL="4937760" indent="0">
              <a:buNone/>
              <a:defRPr sz="3200"/>
            </a:lvl4pPr>
            <a:lvl5pPr marL="6583680" indent="0">
              <a:buNone/>
              <a:defRPr sz="3200"/>
            </a:lvl5pPr>
            <a:lvl6pPr marL="8229600" indent="0">
              <a:buNone/>
              <a:defRPr sz="3200"/>
            </a:lvl6pPr>
            <a:lvl7pPr marL="9875520" indent="0">
              <a:buNone/>
              <a:defRPr sz="3200"/>
            </a:lvl7pPr>
            <a:lvl8pPr marL="11521440" indent="0">
              <a:buNone/>
              <a:defRPr sz="3200"/>
            </a:lvl8pPr>
            <a:lvl9pPr marL="13167360" indent="0">
              <a:buNone/>
              <a:defRPr sz="3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9994" y="22682835"/>
            <a:ext cx="15121890" cy="2677837"/>
          </a:xfrm>
        </p:spPr>
        <p:txBody>
          <a:bodyPr anchor="b"/>
          <a:lstStyle>
            <a:lvl1pPr algn="l">
              <a:defRPr sz="7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939994" y="2895362"/>
            <a:ext cx="15121890" cy="19442430"/>
          </a:xfrm>
        </p:spPr>
        <p:txBody>
          <a:bodyPr/>
          <a:lstStyle>
            <a:lvl1pPr marL="0" indent="0">
              <a:buNone/>
              <a:defRPr sz="11500"/>
            </a:lvl1pPr>
            <a:lvl2pPr marL="1645920" indent="0">
              <a:buNone/>
              <a:defRPr sz="10100"/>
            </a:lvl2pPr>
            <a:lvl3pPr marL="3291840" indent="0">
              <a:buNone/>
              <a:defRPr sz="860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39994" y="25360672"/>
            <a:ext cx="15121890" cy="3802973"/>
          </a:xfrm>
        </p:spPr>
        <p:txBody>
          <a:bodyPr/>
          <a:lstStyle>
            <a:lvl1pPr marL="0" indent="0">
              <a:buNone/>
              <a:defRPr sz="5000"/>
            </a:lvl1pPr>
            <a:lvl2pPr marL="1645920" indent="0">
              <a:buNone/>
              <a:defRPr sz="4300"/>
            </a:lvl2pPr>
            <a:lvl3pPr marL="3291840" indent="0">
              <a:buNone/>
              <a:defRPr sz="3600"/>
            </a:lvl3pPr>
            <a:lvl4pPr marL="4937760" indent="0">
              <a:buNone/>
              <a:defRPr sz="3200"/>
            </a:lvl4pPr>
            <a:lvl5pPr marL="6583680" indent="0">
              <a:buNone/>
              <a:defRPr sz="3200"/>
            </a:lvl5pPr>
            <a:lvl6pPr marL="8229600" indent="0">
              <a:buNone/>
              <a:defRPr sz="3200"/>
            </a:lvl6pPr>
            <a:lvl7pPr marL="9875520" indent="0">
              <a:buNone/>
              <a:defRPr sz="3200"/>
            </a:lvl7pPr>
            <a:lvl8pPr marL="11521440" indent="0">
              <a:buNone/>
              <a:defRPr sz="3200"/>
            </a:lvl8pPr>
            <a:lvl9pPr marL="13167360" indent="0">
              <a:buNone/>
              <a:defRPr sz="3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260158" y="1297665"/>
            <a:ext cx="22682835" cy="5400675"/>
          </a:xfrm>
          <a:prstGeom prst="rect">
            <a:avLst/>
          </a:prstGeom>
        </p:spPr>
        <p:txBody>
          <a:bodyPr vert="horz" lIns="329184" tIns="164592" rIns="329184" bIns="164592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60158" y="7560947"/>
            <a:ext cx="22682835" cy="21385175"/>
          </a:xfrm>
          <a:prstGeom prst="rect">
            <a:avLst/>
          </a:prstGeom>
        </p:spPr>
        <p:txBody>
          <a:bodyPr vert="horz" lIns="329184" tIns="164592" rIns="329184" bIns="164592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1260158" y="30033756"/>
            <a:ext cx="5880735" cy="1725216"/>
          </a:xfrm>
          <a:prstGeom prst="rect">
            <a:avLst/>
          </a:prstGeom>
        </p:spPr>
        <p:txBody>
          <a:bodyPr vert="horz" lIns="329184" tIns="164592" rIns="329184" bIns="164592" rtlCol="0" anchor="ctr"/>
          <a:lstStyle>
            <a:lvl1pPr algn="l">
              <a:defRPr sz="4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8611076" y="30033756"/>
            <a:ext cx="7980998" cy="1725216"/>
          </a:xfrm>
          <a:prstGeom prst="rect">
            <a:avLst/>
          </a:prstGeom>
        </p:spPr>
        <p:txBody>
          <a:bodyPr vert="horz" lIns="329184" tIns="164592" rIns="329184" bIns="164592" rtlCol="0" anchor="ctr"/>
          <a:lstStyle>
            <a:lvl1pPr algn="ctr">
              <a:defRPr sz="4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8062258" y="30033756"/>
            <a:ext cx="5880735" cy="1725216"/>
          </a:xfrm>
          <a:prstGeom prst="rect">
            <a:avLst/>
          </a:prstGeom>
        </p:spPr>
        <p:txBody>
          <a:bodyPr vert="horz" lIns="329184" tIns="164592" rIns="329184" bIns="164592" rtlCol="0" anchor="ctr"/>
          <a:lstStyle>
            <a:lvl1pPr algn="r">
              <a:defRPr sz="4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291840" rtl="0" eaLnBrk="1" latinLnBrk="0" hangingPunct="1">
        <a:spcBef>
          <a:spcPct val="0"/>
        </a:spcBef>
        <a:buNone/>
        <a:defRPr sz="1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34440" indent="-1234440" algn="l" defTabSz="3291840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1pPr>
      <a:lvl2pPr marL="2674620" indent="-1028700" algn="l" defTabSz="3291840" rtl="0" eaLnBrk="1" latinLnBrk="0" hangingPunct="1">
        <a:spcBef>
          <a:spcPct val="20000"/>
        </a:spcBef>
        <a:buFont typeface="Arial" pitchFamily="34" charset="0"/>
        <a:buChar char="–"/>
        <a:defRPr sz="10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spcBef>
          <a:spcPct val="20000"/>
        </a:spcBef>
        <a:buFont typeface="Arial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spcBef>
          <a:spcPct val="20000"/>
        </a:spcBef>
        <a:buFont typeface="Arial" pitchFamily="34" charset="0"/>
        <a:buChar char="–"/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spcBef>
          <a:spcPct val="20000"/>
        </a:spcBef>
        <a:buFont typeface="Arial" pitchFamily="34" charset="0"/>
        <a:buChar char="»"/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3291840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mailto:liannedunancala@gmail.com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40535" y="792313"/>
            <a:ext cx="18722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Jornada Nacional de Ciencias Fisiológicas en Villa Clara. </a:t>
            </a:r>
            <a:r>
              <a:rPr lang="es-MX" sz="48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FisioVilla</a:t>
            </a:r>
            <a:r>
              <a:rPr lang="es-MX" sz="4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2024</a:t>
            </a:r>
            <a:endParaRPr lang="es-ES" sz="4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656359" y="4734795"/>
            <a:ext cx="11724325" cy="5388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Times New Roman"/>
              </a:rPr>
              <a:t>Introducción</a:t>
            </a:r>
            <a:endParaRPr lang="es-MX" sz="4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MX" sz="3600" dirty="0" smtClean="0">
                <a:latin typeface="Verdana"/>
                <a:ea typeface="Calibri"/>
                <a:cs typeface="Times New Roman"/>
              </a:rPr>
              <a:t>El </a:t>
            </a:r>
            <a:r>
              <a:rPr lang="es-MX" sz="3600" dirty="0">
                <a:latin typeface="Verdana"/>
                <a:ea typeface="Calibri"/>
                <a:cs typeface="Times New Roman"/>
              </a:rPr>
              <a:t>principio del funcionamiento del sistema inmune es el reconocimiento de agentes extraños, ajenos al organismo que deben ser neutralizados y eliminados antes que causen daño. Objetivo: describir los aspectos esenciales relacionados con los patrones moleculares asociados a patógenos y al daño. </a:t>
            </a:r>
            <a:endParaRPr lang="es-ES" sz="3600" dirty="0">
              <a:effectLst/>
              <a:latin typeface="Verdana"/>
              <a:ea typeface="Calibri"/>
              <a:cs typeface="Times New Roman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656359" y="28386337"/>
            <a:ext cx="22178463" cy="2910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s-MX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Times New Roman"/>
              </a:rPr>
              <a:t>Conclusiones</a:t>
            </a:r>
            <a:r>
              <a:rPr lang="es-MX" sz="4400" b="1" dirty="0" smtClean="0">
                <a:solidFill>
                  <a:prstClr val="black"/>
                </a:solidFill>
                <a:latin typeface="Verdana"/>
                <a:ea typeface="Calibri"/>
                <a:cs typeface="Times New Roman"/>
              </a:rPr>
              <a:t> 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s-MX" sz="3600" b="1" dirty="0" smtClean="0">
                <a:solidFill>
                  <a:prstClr val="black"/>
                </a:solidFill>
                <a:latin typeface="Verdana"/>
                <a:ea typeface="Calibri"/>
                <a:cs typeface="Times New Roman"/>
              </a:rPr>
              <a:t>Los  </a:t>
            </a:r>
            <a:r>
              <a:rPr lang="es-MX" sz="3600" b="1" dirty="0">
                <a:solidFill>
                  <a:prstClr val="black"/>
                </a:solidFill>
                <a:latin typeface="Verdana"/>
                <a:ea typeface="Calibri"/>
                <a:cs typeface="Times New Roman"/>
              </a:rPr>
              <a:t>aspectos moleculares de la respuesta a daño desde las vías de señalización para efectores  celulares, hasta su resolución, permiten el entendimiento de la respuesta inmune innata.</a:t>
            </a:r>
            <a:endParaRPr lang="es-ES" sz="3600" b="1" dirty="0">
              <a:solidFill>
                <a:prstClr val="black"/>
              </a:solidFill>
              <a:latin typeface="Verdana"/>
              <a:ea typeface="Calibri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656359" y="10110539"/>
            <a:ext cx="22178464" cy="4751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s-MX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Times New Roman"/>
              </a:rPr>
              <a:t>Resultados y </a:t>
            </a:r>
            <a:r>
              <a:rPr lang="es-MX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Times New Roman"/>
              </a:rPr>
              <a:t>discusión</a:t>
            </a:r>
            <a:endParaRPr lang="es-MX" sz="4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s-MX" sz="3600" dirty="0" smtClean="0">
                <a:solidFill>
                  <a:prstClr val="black"/>
                </a:solidFill>
                <a:latin typeface="Verdana"/>
                <a:ea typeface="Calibri"/>
                <a:cs typeface="Times New Roman"/>
              </a:rPr>
              <a:t>La </a:t>
            </a:r>
            <a:r>
              <a:rPr lang="es-MX" sz="3600" dirty="0">
                <a:solidFill>
                  <a:prstClr val="black"/>
                </a:solidFill>
                <a:latin typeface="Verdana"/>
                <a:ea typeface="Calibri"/>
                <a:cs typeface="Times New Roman"/>
              </a:rPr>
              <a:t>primera etapa de la cascada de la inflamación involucra el  reconocimiento de la presencia de una infección o del daño, a través de patrones moleculares asociados a patógenos y daños. Las células inmunitarias innatas constituyen la primera línea de defensa y promueven el reclutamiento de células inmunitarias adicionales, mediante la liberación de citocinas y quimiocinas. La </a:t>
            </a:r>
            <a:r>
              <a:rPr lang="es-MX" sz="3600" dirty="0" err="1">
                <a:solidFill>
                  <a:prstClr val="black"/>
                </a:solidFill>
                <a:latin typeface="Verdana"/>
                <a:ea typeface="Calibri"/>
                <a:cs typeface="Times New Roman"/>
              </a:rPr>
              <a:t>apoptosispuede</a:t>
            </a:r>
            <a:r>
              <a:rPr lang="es-MX" sz="3600" dirty="0">
                <a:solidFill>
                  <a:prstClr val="black"/>
                </a:solidFill>
                <a:latin typeface="Verdana"/>
                <a:ea typeface="Calibri"/>
                <a:cs typeface="Times New Roman"/>
              </a:rPr>
              <a:t> considerarse como un mecanismo de protección celular y la muerte celular </a:t>
            </a:r>
            <a:r>
              <a:rPr lang="es-MX" sz="3600" dirty="0" err="1">
                <a:solidFill>
                  <a:prstClr val="black"/>
                </a:solidFill>
                <a:latin typeface="Verdana"/>
                <a:ea typeface="Calibri"/>
                <a:cs typeface="Times New Roman"/>
              </a:rPr>
              <a:t>inmunogénica</a:t>
            </a:r>
            <a:r>
              <a:rPr lang="es-MX" sz="3600" dirty="0">
                <a:solidFill>
                  <a:prstClr val="black"/>
                </a:solidFill>
                <a:latin typeface="Verdana"/>
                <a:ea typeface="Calibri"/>
                <a:cs typeface="Times New Roman"/>
              </a:rPr>
              <a:t>, tiene un papel determinante durante la </a:t>
            </a:r>
            <a:r>
              <a:rPr lang="es-MX" sz="3600" dirty="0" err="1">
                <a:solidFill>
                  <a:prstClr val="black"/>
                </a:solidFill>
                <a:latin typeface="Verdana"/>
                <a:ea typeface="Calibri"/>
                <a:cs typeface="Times New Roman"/>
              </a:rPr>
              <a:t>tumorigénesis</a:t>
            </a:r>
            <a:r>
              <a:rPr lang="es-MX" sz="3600" dirty="0">
                <a:solidFill>
                  <a:prstClr val="black"/>
                </a:solidFill>
                <a:latin typeface="Verdana"/>
                <a:ea typeface="Calibri"/>
                <a:cs typeface="Times New Roman"/>
              </a:rPr>
              <a:t>. </a:t>
            </a:r>
            <a:endParaRPr lang="es-ES" sz="3600" dirty="0">
              <a:solidFill>
                <a:prstClr val="black"/>
              </a:solidFill>
              <a:latin typeface="Verdana"/>
              <a:ea typeface="Calibri"/>
              <a:cs typeface="Times New Roman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4041735" y="4737242"/>
            <a:ext cx="9793087" cy="4751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s-MX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Times New Roman"/>
              </a:rPr>
              <a:t>Materiales y </a:t>
            </a:r>
            <a:r>
              <a:rPr lang="es-MX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Times New Roman"/>
              </a:rPr>
              <a:t>Método</a:t>
            </a:r>
            <a:r>
              <a:rPr lang="es-MX" sz="4000" dirty="0" smtClean="0">
                <a:solidFill>
                  <a:prstClr val="black"/>
                </a:solidFill>
                <a:latin typeface="Verdana"/>
                <a:ea typeface="Calibri"/>
                <a:cs typeface="Times New Roman"/>
              </a:rPr>
              <a:t> 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s-MX" sz="3600" dirty="0" smtClean="0">
                <a:solidFill>
                  <a:prstClr val="black"/>
                </a:solidFill>
                <a:latin typeface="Verdana"/>
                <a:ea typeface="Calibri"/>
                <a:cs typeface="Times New Roman"/>
              </a:rPr>
              <a:t>se  </a:t>
            </a:r>
            <a:r>
              <a:rPr lang="es-MX" sz="3600" dirty="0">
                <a:solidFill>
                  <a:prstClr val="black"/>
                </a:solidFill>
                <a:latin typeface="Verdana"/>
                <a:ea typeface="Calibri"/>
                <a:cs typeface="Times New Roman"/>
              </a:rPr>
              <a:t>realizó  una  revisión  bibliográfica  en  las  bases  de  datos:  </a:t>
            </a:r>
            <a:r>
              <a:rPr lang="es-MX" sz="3600" dirty="0" err="1">
                <a:solidFill>
                  <a:prstClr val="black"/>
                </a:solidFill>
                <a:latin typeface="Verdana"/>
                <a:ea typeface="Calibri"/>
                <a:cs typeface="Times New Roman"/>
              </a:rPr>
              <a:t>SciELO</a:t>
            </a:r>
            <a:r>
              <a:rPr lang="es-MX" sz="3600" dirty="0">
                <a:solidFill>
                  <a:prstClr val="black"/>
                </a:solidFill>
                <a:latin typeface="Verdana"/>
                <a:ea typeface="Calibri"/>
                <a:cs typeface="Times New Roman"/>
              </a:rPr>
              <a:t>,  </a:t>
            </a:r>
            <a:r>
              <a:rPr lang="es-MX" sz="3600" dirty="0" err="1">
                <a:solidFill>
                  <a:prstClr val="black"/>
                </a:solidFill>
                <a:latin typeface="Verdana"/>
                <a:ea typeface="Calibri"/>
                <a:cs typeface="Times New Roman"/>
              </a:rPr>
              <a:t>PubMed</a:t>
            </a:r>
            <a:r>
              <a:rPr lang="es-MX" sz="3600" dirty="0">
                <a:solidFill>
                  <a:prstClr val="black"/>
                </a:solidFill>
                <a:latin typeface="Verdana"/>
                <a:ea typeface="Calibri"/>
                <a:cs typeface="Times New Roman"/>
              </a:rPr>
              <a:t>,  </a:t>
            </a:r>
            <a:r>
              <a:rPr lang="es-MX" sz="3600" dirty="0" err="1">
                <a:solidFill>
                  <a:prstClr val="black"/>
                </a:solidFill>
                <a:latin typeface="Verdana"/>
                <a:ea typeface="Calibri"/>
                <a:cs typeface="Times New Roman"/>
              </a:rPr>
              <a:t>Scopus</a:t>
            </a:r>
            <a:r>
              <a:rPr lang="es-MX" sz="3600" dirty="0">
                <a:solidFill>
                  <a:prstClr val="black"/>
                </a:solidFill>
                <a:latin typeface="Verdana"/>
                <a:ea typeface="Calibri"/>
                <a:cs typeface="Times New Roman"/>
              </a:rPr>
              <a:t>,  Google  </a:t>
            </a:r>
            <a:r>
              <a:rPr lang="es-MX" sz="3600" dirty="0" err="1">
                <a:solidFill>
                  <a:prstClr val="black"/>
                </a:solidFill>
                <a:latin typeface="Verdana"/>
                <a:ea typeface="Calibri"/>
                <a:cs typeface="Times New Roman"/>
              </a:rPr>
              <a:t>Scholar</a:t>
            </a:r>
            <a:r>
              <a:rPr lang="es-MX" sz="3600" dirty="0">
                <a:solidFill>
                  <a:prstClr val="black"/>
                </a:solidFill>
                <a:latin typeface="Verdana"/>
                <a:ea typeface="Calibri"/>
                <a:cs typeface="Times New Roman"/>
              </a:rPr>
              <a:t>; se seleccionaron 42 publicados en los últimos 5 años en idioma inglés y español. </a:t>
            </a:r>
            <a:endParaRPr lang="es-ES" sz="3600" dirty="0">
              <a:solidFill>
                <a:prstClr val="black"/>
              </a:solidFill>
              <a:latin typeface="Verdana"/>
              <a:ea typeface="Calibri"/>
              <a:cs typeface="Times New Roman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195754" y="2687804"/>
            <a:ext cx="232871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160655" algn="just">
              <a:lnSpc>
                <a:spcPct val="150000"/>
              </a:lnSpc>
              <a:spcAft>
                <a:spcPts val="1000"/>
              </a:spcAft>
            </a:pPr>
            <a:r>
              <a:rPr lang="pt-PT" sz="3600" b="1" dirty="0" smtClean="0">
                <a:latin typeface="Arial"/>
                <a:ea typeface="Times New Roman"/>
                <a:cs typeface="Times New Roman"/>
              </a:rPr>
              <a:t>Lianne </a:t>
            </a:r>
            <a:r>
              <a:rPr lang="pt-PT" sz="3600" b="1" dirty="0">
                <a:latin typeface="Arial"/>
                <a:ea typeface="Times New Roman"/>
                <a:cs typeface="Times New Roman"/>
              </a:rPr>
              <a:t>Dunán Cala, https://orcid.org/0009-0000-4072-348X, Estudiante de 2do año Medicina. Universidad</a:t>
            </a:r>
            <a:r>
              <a:rPr lang="pt-PT" sz="3600" b="1" baseline="30000" dirty="0">
                <a:latin typeface="Arial"/>
                <a:ea typeface="Times New Roman"/>
                <a:cs typeface="Times New Roman"/>
              </a:rPr>
              <a:t> </a:t>
            </a:r>
            <a:r>
              <a:rPr lang="pt-PT" sz="3600" b="1" dirty="0">
                <a:latin typeface="Arial"/>
                <a:ea typeface="Times New Roman"/>
                <a:cs typeface="Times New Roman"/>
              </a:rPr>
              <a:t>de Ciencias Médicas. Facultad I, Santiago de Cuba, </a:t>
            </a:r>
            <a:r>
              <a:rPr lang="pt-PT" sz="3600" b="1" u="sng" dirty="0">
                <a:solidFill>
                  <a:srgbClr val="0000FF"/>
                </a:solidFill>
                <a:latin typeface="Arial"/>
                <a:ea typeface="Times New Roman"/>
                <a:cs typeface="Times New Roman"/>
                <a:hlinkClick r:id="rId2"/>
              </a:rPr>
              <a:t>liannedunancala@gmail.com</a:t>
            </a:r>
            <a:endParaRPr lang="es-ES" sz="3600" b="1" dirty="0">
              <a:ea typeface="Calibri"/>
              <a:cs typeface="Times New Roman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195753" y="1835968"/>
            <a:ext cx="232871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160655" lvl="0" algn="ctr"/>
            <a:r>
              <a:rPr lang="es-ES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Respuesta inmune desde los patrones moleculares asociados a patógenos y a daño. </a:t>
            </a:r>
            <a:endParaRPr lang="es-ES" sz="4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2" t="23610" r="32733" b="6251"/>
          <a:stretch/>
        </p:blipFill>
        <p:spPr bwMode="auto">
          <a:xfrm>
            <a:off x="12896813" y="16252399"/>
            <a:ext cx="10938010" cy="52782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57" t="20437" r="25037" b="23810"/>
          <a:stretch/>
        </p:blipFill>
        <p:spPr bwMode="auto">
          <a:xfrm>
            <a:off x="12170125" y="21562929"/>
            <a:ext cx="11664698" cy="6823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4" t="15674" r="33961" b="4563"/>
          <a:stretch/>
        </p:blipFill>
        <p:spPr bwMode="auto">
          <a:xfrm>
            <a:off x="1656359" y="15769977"/>
            <a:ext cx="9945941" cy="122904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Flecha curvada hacia abajo"/>
          <p:cNvSpPr/>
          <p:nvPr/>
        </p:nvSpPr>
        <p:spPr>
          <a:xfrm>
            <a:off x="11157265" y="15498681"/>
            <a:ext cx="2884470" cy="122413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98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254</Words>
  <Application>Microsoft Office PowerPoint</Application>
  <PresentationFormat>Personalizado</PresentationFormat>
  <Paragraphs>11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Leidys Cala Calviño</dc:creator>
  <cp:lastModifiedBy>Dasbel</cp:lastModifiedBy>
  <cp:revision>7</cp:revision>
  <dcterms:created xsi:type="dcterms:W3CDTF">2024-03-17T18:13:22Z</dcterms:created>
  <dcterms:modified xsi:type="dcterms:W3CDTF">2024-03-17T21:15:47Z</dcterms:modified>
</cp:coreProperties>
</file>