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5199975" cy="32399288"/>
  <p:notesSz cx="6858000" cy="9144000"/>
  <p:defaultTextStyle>
    <a:defPPr>
      <a:defRPr lang="es-ES"/>
    </a:defPPr>
    <a:lvl1pPr marL="0" algn="l" defTabSz="2764688" rtl="0" eaLnBrk="1" latinLnBrk="0" hangingPunct="1">
      <a:defRPr sz="5442" kern="1200">
        <a:solidFill>
          <a:schemeClr val="tx1"/>
        </a:solidFill>
        <a:latin typeface="+mn-lt"/>
        <a:ea typeface="+mn-ea"/>
        <a:cs typeface="+mn-cs"/>
      </a:defRPr>
    </a:lvl1pPr>
    <a:lvl2pPr marL="1382344" algn="l" defTabSz="2764688" rtl="0" eaLnBrk="1" latinLnBrk="0" hangingPunct="1">
      <a:defRPr sz="5442" kern="1200">
        <a:solidFill>
          <a:schemeClr val="tx1"/>
        </a:solidFill>
        <a:latin typeface="+mn-lt"/>
        <a:ea typeface="+mn-ea"/>
        <a:cs typeface="+mn-cs"/>
      </a:defRPr>
    </a:lvl2pPr>
    <a:lvl3pPr marL="2764688" algn="l" defTabSz="2764688" rtl="0" eaLnBrk="1" latinLnBrk="0" hangingPunct="1">
      <a:defRPr sz="5442" kern="1200">
        <a:solidFill>
          <a:schemeClr val="tx1"/>
        </a:solidFill>
        <a:latin typeface="+mn-lt"/>
        <a:ea typeface="+mn-ea"/>
        <a:cs typeface="+mn-cs"/>
      </a:defRPr>
    </a:lvl3pPr>
    <a:lvl4pPr marL="4147033" algn="l" defTabSz="2764688" rtl="0" eaLnBrk="1" latinLnBrk="0" hangingPunct="1">
      <a:defRPr sz="5442" kern="1200">
        <a:solidFill>
          <a:schemeClr val="tx1"/>
        </a:solidFill>
        <a:latin typeface="+mn-lt"/>
        <a:ea typeface="+mn-ea"/>
        <a:cs typeface="+mn-cs"/>
      </a:defRPr>
    </a:lvl4pPr>
    <a:lvl5pPr marL="5529377" algn="l" defTabSz="2764688" rtl="0" eaLnBrk="1" latinLnBrk="0" hangingPunct="1">
      <a:defRPr sz="5442" kern="1200">
        <a:solidFill>
          <a:schemeClr val="tx1"/>
        </a:solidFill>
        <a:latin typeface="+mn-lt"/>
        <a:ea typeface="+mn-ea"/>
        <a:cs typeface="+mn-cs"/>
      </a:defRPr>
    </a:lvl5pPr>
    <a:lvl6pPr marL="6911721" algn="l" defTabSz="2764688" rtl="0" eaLnBrk="1" latinLnBrk="0" hangingPunct="1">
      <a:defRPr sz="5442" kern="1200">
        <a:solidFill>
          <a:schemeClr val="tx1"/>
        </a:solidFill>
        <a:latin typeface="+mn-lt"/>
        <a:ea typeface="+mn-ea"/>
        <a:cs typeface="+mn-cs"/>
      </a:defRPr>
    </a:lvl6pPr>
    <a:lvl7pPr marL="8294065" algn="l" defTabSz="2764688" rtl="0" eaLnBrk="1" latinLnBrk="0" hangingPunct="1">
      <a:defRPr sz="5442" kern="1200">
        <a:solidFill>
          <a:schemeClr val="tx1"/>
        </a:solidFill>
        <a:latin typeface="+mn-lt"/>
        <a:ea typeface="+mn-ea"/>
        <a:cs typeface="+mn-cs"/>
      </a:defRPr>
    </a:lvl7pPr>
    <a:lvl8pPr marL="9676409" algn="l" defTabSz="2764688" rtl="0" eaLnBrk="1" latinLnBrk="0" hangingPunct="1">
      <a:defRPr sz="5442" kern="1200">
        <a:solidFill>
          <a:schemeClr val="tx1"/>
        </a:solidFill>
        <a:latin typeface="+mn-lt"/>
        <a:ea typeface="+mn-ea"/>
        <a:cs typeface="+mn-cs"/>
      </a:defRPr>
    </a:lvl8pPr>
    <a:lvl9pPr marL="11058754" algn="l" defTabSz="2764688" rtl="0" eaLnBrk="1" latinLnBrk="0" hangingPunct="1">
      <a:defRPr sz="544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16" d="100"/>
          <a:sy n="16" d="100"/>
        </p:scale>
        <p:origin x="201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302386"/>
            <a:ext cx="21419979" cy="11279752"/>
          </a:xfrm>
        </p:spPr>
        <p:txBody>
          <a:bodyPr anchor="b"/>
          <a:lstStyle>
            <a:lvl1pPr algn="ctr">
              <a:defRPr sz="16535"/>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3149997" y="17017128"/>
            <a:ext cx="18899981" cy="7822326"/>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69A12D85-56EC-4640-853A-528C2E470245}" type="datetimeFigureOut">
              <a:rPr lang="es-ES" smtClean="0"/>
              <a:t>14/04/2024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1144085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9A12D85-56EC-4640-853A-528C2E470245}" type="datetimeFigureOut">
              <a:rPr lang="es-ES" smtClean="0"/>
              <a:t>14/04/2024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2720206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724962"/>
            <a:ext cx="5433745" cy="2745689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732500" y="1724962"/>
            <a:ext cx="15986234" cy="2745689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9A12D85-56EC-4640-853A-528C2E470245}" type="datetimeFigureOut">
              <a:rPr lang="es-ES" smtClean="0"/>
              <a:t>14/04/2024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2118874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9A12D85-56EC-4640-853A-528C2E470245}" type="datetimeFigureOut">
              <a:rPr lang="es-ES" smtClean="0"/>
              <a:t>14/04/2024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2795909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719375" y="8077332"/>
            <a:ext cx="21734978" cy="13477201"/>
          </a:xfrm>
        </p:spPr>
        <p:txBody>
          <a:bodyPr anchor="b"/>
          <a:lstStyle>
            <a:lvl1pPr>
              <a:defRPr sz="16535"/>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19375" y="21682033"/>
            <a:ext cx="21734978" cy="7087342"/>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9A12D85-56EC-4640-853A-528C2E470245}" type="datetimeFigureOut">
              <a:rPr lang="es-ES" smtClean="0"/>
              <a:t>14/04/2024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2509919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732498" y="8624810"/>
            <a:ext cx="10709989" cy="20557051"/>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2757488" y="8624810"/>
            <a:ext cx="10709989" cy="20557051"/>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9A12D85-56EC-4640-853A-528C2E470245}" type="datetimeFigureOut">
              <a:rPr lang="es-ES" smtClean="0"/>
              <a:t>14/04/2024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3171192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735781" y="1724969"/>
            <a:ext cx="21734978" cy="6262365"/>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35783" y="7942328"/>
            <a:ext cx="10660769" cy="3892412"/>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s-ES" smtClean="0"/>
              <a:t>Haga clic para modificar el estilo de texto del patrón</a:t>
            </a:r>
          </a:p>
        </p:txBody>
      </p:sp>
      <p:sp>
        <p:nvSpPr>
          <p:cNvPr id="4" name="Content Placeholder 3"/>
          <p:cNvSpPr>
            <a:spLocks noGrp="1"/>
          </p:cNvSpPr>
          <p:nvPr>
            <p:ph sz="half" idx="2"/>
          </p:nvPr>
        </p:nvSpPr>
        <p:spPr>
          <a:xfrm>
            <a:off x="1735783" y="11834740"/>
            <a:ext cx="10660769" cy="174071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2757489" y="7942328"/>
            <a:ext cx="10713272" cy="3892412"/>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12757489" y="11834740"/>
            <a:ext cx="10713272" cy="174071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9A12D85-56EC-4640-853A-528C2E470245}" type="datetimeFigureOut">
              <a:rPr lang="es-ES" smtClean="0"/>
              <a:t>14/04/2024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2158155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9A12D85-56EC-4640-853A-528C2E470245}" type="datetimeFigureOut">
              <a:rPr lang="es-ES" smtClean="0"/>
              <a:t>14/04/2024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599726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A12D85-56EC-4640-853A-528C2E470245}" type="datetimeFigureOut">
              <a:rPr lang="es-ES" smtClean="0"/>
              <a:t>14/04/2024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2271937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35780" y="2159952"/>
            <a:ext cx="8127648" cy="7559834"/>
          </a:xfrm>
        </p:spPr>
        <p:txBody>
          <a:bodyPr anchor="b"/>
          <a:lstStyle>
            <a:lvl1pPr>
              <a:defRPr sz="8819"/>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0713272" y="4664905"/>
            <a:ext cx="12757487" cy="23024494"/>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735780" y="9719786"/>
            <a:ext cx="8127648" cy="18007107"/>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9A12D85-56EC-4640-853A-528C2E470245}" type="datetimeFigureOut">
              <a:rPr lang="es-ES" smtClean="0"/>
              <a:t>14/04/2024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2402201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35780" y="2159952"/>
            <a:ext cx="8127648" cy="7559834"/>
          </a:xfrm>
        </p:spPr>
        <p:txBody>
          <a:bodyPr anchor="b"/>
          <a:lstStyle>
            <a:lvl1pPr>
              <a:defRPr sz="8819"/>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0713272" y="4664905"/>
            <a:ext cx="12757487" cy="23024494"/>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735780" y="9719786"/>
            <a:ext cx="8127648" cy="18007107"/>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9A12D85-56EC-4640-853A-528C2E470245}" type="datetimeFigureOut">
              <a:rPr lang="es-ES" smtClean="0"/>
              <a:t>14/04/2024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29DE7E6-3053-49BC-99B1-66033F56E734}" type="slidenum">
              <a:rPr lang="es-ES" smtClean="0"/>
              <a:t>‹Nº›</a:t>
            </a:fld>
            <a:endParaRPr lang="es-ES"/>
          </a:p>
        </p:txBody>
      </p:sp>
    </p:spTree>
    <p:extLst>
      <p:ext uri="{BB962C8B-B14F-4D97-AF65-F5344CB8AC3E}">
        <p14:creationId xmlns:p14="http://schemas.microsoft.com/office/powerpoint/2010/main" val="2489351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724969"/>
            <a:ext cx="21734978" cy="6262365"/>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32499" y="8624810"/>
            <a:ext cx="21734978" cy="2055705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732498" y="30029347"/>
            <a:ext cx="5669994" cy="1724962"/>
          </a:xfrm>
          <a:prstGeom prst="rect">
            <a:avLst/>
          </a:prstGeom>
        </p:spPr>
        <p:txBody>
          <a:bodyPr vert="horz" lIns="91440" tIns="45720" rIns="91440" bIns="45720" rtlCol="0" anchor="ctr"/>
          <a:lstStyle>
            <a:lvl1pPr algn="l">
              <a:defRPr sz="3307">
                <a:solidFill>
                  <a:schemeClr val="tx1">
                    <a:tint val="75000"/>
                  </a:schemeClr>
                </a:solidFill>
              </a:defRPr>
            </a:lvl1pPr>
          </a:lstStyle>
          <a:p>
            <a:fld id="{69A12D85-56EC-4640-853A-528C2E470245}" type="datetimeFigureOut">
              <a:rPr lang="es-ES" smtClean="0"/>
              <a:t>14/04/2024</a:t>
            </a:fld>
            <a:endParaRPr lang="es-ES"/>
          </a:p>
        </p:txBody>
      </p:sp>
      <p:sp>
        <p:nvSpPr>
          <p:cNvPr id="5" name="Footer Placeholder 4"/>
          <p:cNvSpPr>
            <a:spLocks noGrp="1"/>
          </p:cNvSpPr>
          <p:nvPr>
            <p:ph type="ftr" sz="quarter" idx="3"/>
          </p:nvPr>
        </p:nvSpPr>
        <p:spPr>
          <a:xfrm>
            <a:off x="8347492" y="30029347"/>
            <a:ext cx="8504992" cy="1724962"/>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17797483" y="30029347"/>
            <a:ext cx="5669994" cy="1724962"/>
          </a:xfrm>
          <a:prstGeom prst="rect">
            <a:avLst/>
          </a:prstGeom>
        </p:spPr>
        <p:txBody>
          <a:bodyPr vert="horz" lIns="91440" tIns="45720" rIns="91440" bIns="45720" rtlCol="0" anchor="ctr"/>
          <a:lstStyle>
            <a:lvl1pPr algn="r">
              <a:defRPr sz="3307">
                <a:solidFill>
                  <a:schemeClr val="tx1">
                    <a:tint val="75000"/>
                  </a:schemeClr>
                </a:solidFill>
              </a:defRPr>
            </a:lvl1pPr>
          </a:lstStyle>
          <a:p>
            <a:fld id="{B29DE7E6-3053-49BC-99B1-66033F56E734}" type="slidenum">
              <a:rPr lang="es-ES" smtClean="0"/>
              <a:t>‹Nº›</a:t>
            </a:fld>
            <a:endParaRPr lang="es-ES"/>
          </a:p>
        </p:txBody>
      </p:sp>
    </p:spTree>
    <p:extLst>
      <p:ext uri="{BB962C8B-B14F-4D97-AF65-F5344CB8AC3E}">
        <p14:creationId xmlns:p14="http://schemas.microsoft.com/office/powerpoint/2010/main" val="2526329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87680" y="366952"/>
            <a:ext cx="24201120" cy="2800767"/>
          </a:xfrm>
          <a:prstGeom prst="rect">
            <a:avLst/>
          </a:prstGeom>
        </p:spPr>
        <p:txBody>
          <a:bodyPr wrap="square">
            <a:spAutoFit/>
          </a:bodyPr>
          <a:lstStyle/>
          <a:p>
            <a:pPr algn="ctr"/>
            <a:r>
              <a:rPr lang="es-ES" sz="4400" dirty="0" smtClean="0">
                <a:latin typeface="Arial" panose="020B0604020202020204" pitchFamily="34" charset="0"/>
                <a:cs typeface="Arial" panose="020B0604020202020204" pitchFamily="34" charset="0"/>
              </a:rPr>
              <a:t>Universidad de Ciencias Médicas de Villa Clara</a:t>
            </a:r>
          </a:p>
          <a:p>
            <a:r>
              <a:rPr lang="es-ES" sz="4400" dirty="0" smtClean="0">
                <a:latin typeface="Arial" panose="020B0604020202020204" pitchFamily="34" charset="0"/>
                <a:cs typeface="Arial" panose="020B0604020202020204" pitchFamily="34" charset="0"/>
              </a:rPr>
              <a:t>Niveles de cobre en niños normotensos, prehipertensos e hipertensos de edad escolar</a:t>
            </a:r>
          </a:p>
          <a:p>
            <a:r>
              <a:rPr lang="es-ES" sz="4400" dirty="0" smtClean="0">
                <a:latin typeface="Arial" panose="020B0604020202020204" pitchFamily="34" charset="0"/>
                <a:cs typeface="Arial" panose="020B0604020202020204" pitchFamily="34" charset="0"/>
              </a:rPr>
              <a:t>Autores: Jesús Alfonso., Danay Heredia, Douglas Fernández, Marianela Ballesteros, Angel Mollineda, Emilio González</a:t>
            </a:r>
            <a:endParaRPr lang="es-ES" sz="4400" dirty="0">
              <a:latin typeface="Arial" panose="020B0604020202020204" pitchFamily="34" charset="0"/>
              <a:cs typeface="Arial" panose="020B0604020202020204" pitchFamily="34" charset="0"/>
            </a:endParaRPr>
          </a:p>
        </p:txBody>
      </p:sp>
      <p:sp>
        <p:nvSpPr>
          <p:cNvPr id="3" name="CuadroTexto 2"/>
          <p:cNvSpPr txBox="1"/>
          <p:nvPr/>
        </p:nvSpPr>
        <p:spPr>
          <a:xfrm>
            <a:off x="487680" y="2213481"/>
            <a:ext cx="24201120" cy="14434721"/>
          </a:xfrm>
          <a:prstGeom prst="rect">
            <a:avLst/>
          </a:prstGeom>
          <a:noFill/>
        </p:spPr>
        <p:txBody>
          <a:bodyPr wrap="square" rtlCol="0">
            <a:spAutoFit/>
          </a:bodyPr>
          <a:lstStyle/>
          <a:p>
            <a:pPr algn="just"/>
            <a:endParaRPr lang="es-419" sz="4000" dirty="0" smtClean="0">
              <a:latin typeface="Arial" panose="020B0604020202020204" pitchFamily="34" charset="0"/>
              <a:cs typeface="Arial" panose="020B0604020202020204" pitchFamily="34" charset="0"/>
            </a:endParaRPr>
          </a:p>
          <a:p>
            <a:pPr algn="just"/>
            <a:endParaRPr lang="es-419" sz="4000" dirty="0" smtClean="0">
              <a:latin typeface="Arial" panose="020B0604020202020204" pitchFamily="34" charset="0"/>
              <a:cs typeface="Arial" panose="020B0604020202020204" pitchFamily="34" charset="0"/>
            </a:endParaRPr>
          </a:p>
          <a:p>
            <a:pPr algn="just"/>
            <a:r>
              <a:rPr lang="es-419" sz="4000" dirty="0" smtClean="0">
                <a:latin typeface="Arial" panose="020B0604020202020204" pitchFamily="34" charset="0"/>
                <a:cs typeface="Arial" panose="020B0604020202020204" pitchFamily="34" charset="0"/>
              </a:rPr>
              <a:t>INTRODUCCIÓN</a:t>
            </a:r>
          </a:p>
          <a:p>
            <a:pPr algn="just"/>
            <a:r>
              <a:rPr lang="es-ES" sz="3600" dirty="0" smtClean="0">
                <a:latin typeface="Arial" panose="020B0604020202020204" pitchFamily="34" charset="0"/>
                <a:cs typeface="Arial" panose="020B0604020202020204" pitchFamily="34" charset="0"/>
              </a:rPr>
              <a:t>La</a:t>
            </a:r>
            <a:r>
              <a:rPr lang="es-419" sz="3600" dirty="0" smtClean="0">
                <a:latin typeface="Arial" panose="020B0604020202020204" pitchFamily="34" charset="0"/>
                <a:cs typeface="Arial" panose="020B0604020202020204" pitchFamily="34" charset="0"/>
              </a:rPr>
              <a:t> hipertensión arterial (HTA) es uno de los factores de riesgo más importante para el desarrollo de enfermedades cardiovasculares, accidentes cerebros vasculares y enfermedad renal crónica. La prevalencia estimada de la HTA en el grupo de la edad pediátrica es de 1-5 %, en la actualidad se ha comprobado que es mayor. Recientes estudios epidemiológicos han sugerido que la acumulación de metales trazas esnciales pueden jugar un papel crítico en el desarrollo de la HTA. El cobre tiene propiedades antioxidantes a través de varias enzimas. La sobrecarga de este metal conlleva a la reacción redox de tipo Fenton provocando daños oxidativos.</a:t>
            </a:r>
          </a:p>
          <a:p>
            <a:pPr algn="just"/>
            <a:r>
              <a:rPr lang="es-419" sz="4000" dirty="0" smtClean="0">
                <a:latin typeface="Arial" panose="020B0604020202020204" pitchFamily="34" charset="0"/>
                <a:cs typeface="Arial" panose="020B0604020202020204" pitchFamily="34" charset="0"/>
              </a:rPr>
              <a:t>OBJETIVO</a:t>
            </a:r>
          </a:p>
          <a:p>
            <a:pPr algn="just"/>
            <a:r>
              <a:rPr lang="es-419" sz="3600" dirty="0" smtClean="0">
                <a:latin typeface="Arial" panose="020B0604020202020204" pitchFamily="34" charset="0"/>
                <a:cs typeface="Arial" panose="020B0604020202020204" pitchFamily="34" charset="0"/>
              </a:rPr>
              <a:t>Evaluar el comportamiento de las concentraciones séricas de cobre en niños normotensos (NT), prehipertensos /PHT) e hipertensos (HT) según sexo y color de la piel.</a:t>
            </a:r>
          </a:p>
          <a:p>
            <a:r>
              <a:rPr lang="es-419" sz="4000" dirty="0" smtClean="0">
                <a:latin typeface="Arial" panose="020B0604020202020204" pitchFamily="34" charset="0"/>
                <a:cs typeface="Arial" panose="020B0604020202020204" pitchFamily="34" charset="0"/>
              </a:rPr>
              <a:t>MATERIAL Y MÉTODO</a:t>
            </a:r>
          </a:p>
          <a:p>
            <a:pPr algn="just"/>
            <a:r>
              <a:rPr lang="es-419" sz="3600" dirty="0" smtClean="0">
                <a:latin typeface="Arial" panose="020B0604020202020204" pitchFamily="34" charset="0"/>
                <a:cs typeface="Arial" panose="020B0604020202020204" pitchFamily="34" charset="0"/>
              </a:rPr>
              <a:t>En el estudio se desarrolló una pesquisa integral para la detección temprana de niños prehipertenss e hipertensos con intervención en cuatro escuelas primaria de Santa Clara, Villa Clara, Cuba. El estudio se clasificó en descriptivo transversal en el que participaron especialistas de multiples disciplina. La muestrase conformó de 480 niños entre las edades de 8 y 11 años. Los niños fueron clasificados en NT, PHT e HT, atendiendo a la presión arterial, lel sexo y el color de la piel- La determinación del cobre se realizó en un espectrofómetro de absorción atómica marca </a:t>
            </a:r>
            <a:r>
              <a:rPr lang="es-ES" sz="3600" dirty="0">
                <a:latin typeface="Arial" panose="020B0604020202020204" pitchFamily="34" charset="0"/>
                <a:cs typeface="Arial" panose="020B0604020202020204" pitchFamily="34" charset="0"/>
              </a:rPr>
              <a:t>PYE UNICAM </a:t>
            </a:r>
            <a:r>
              <a:rPr lang="es-ES" sz="3600" dirty="0" smtClean="0">
                <a:latin typeface="Arial" panose="020B0604020202020204" pitchFamily="34" charset="0"/>
                <a:cs typeface="Arial" panose="020B0604020202020204" pitchFamily="34" charset="0"/>
              </a:rPr>
              <a:t>SP9. La distribución de la muestra fue normal y se utilizó el test de Students, para conocer si existía diferencia significativa para un nivel </a:t>
            </a:r>
            <a:r>
              <a:rPr lang="es-ES" sz="3600" dirty="0">
                <a:latin typeface="Arial" panose="020B0604020202020204" pitchFamily="34" charset="0"/>
                <a:cs typeface="Arial" panose="020B0604020202020204" pitchFamily="34" charset="0"/>
              </a:rPr>
              <a:t>de significación de p&lt; 0,05</a:t>
            </a:r>
            <a:r>
              <a:rPr lang="es-ES" sz="3600" dirty="0" smtClean="0">
                <a:latin typeface="Arial" panose="020B0604020202020204" pitchFamily="34" charset="0"/>
                <a:cs typeface="Arial" panose="020B0604020202020204" pitchFamily="34" charset="0"/>
              </a:rPr>
              <a:t>.</a:t>
            </a:r>
          </a:p>
          <a:p>
            <a:pPr algn="just"/>
            <a:r>
              <a:rPr lang="es-419" sz="4000" dirty="0" smtClean="0">
                <a:latin typeface="Arial" panose="020B0604020202020204" pitchFamily="34" charset="0"/>
                <a:cs typeface="Arial" panose="020B0604020202020204" pitchFamily="34" charset="0"/>
              </a:rPr>
              <a:t>RESULTADOS</a:t>
            </a:r>
            <a:endParaRPr lang="es-ES" sz="4000" dirty="0" smtClean="0">
              <a:latin typeface="Arial" panose="020B0604020202020204" pitchFamily="34" charset="0"/>
              <a:cs typeface="Arial" panose="020B0604020202020204" pitchFamily="34" charset="0"/>
            </a:endParaRPr>
          </a:p>
          <a:p>
            <a:r>
              <a:rPr lang="es-ES" sz="3200" dirty="0" smtClean="0">
                <a:latin typeface="Arial" panose="020B0604020202020204" pitchFamily="34" charset="0"/>
                <a:cs typeface="Arial" panose="020B0604020202020204" pitchFamily="34" charset="0"/>
              </a:rPr>
              <a:t>Tabla </a:t>
            </a:r>
            <a:r>
              <a:rPr lang="es-ES" sz="3200" dirty="0">
                <a:latin typeface="Arial" panose="020B0604020202020204" pitchFamily="34" charset="0"/>
                <a:cs typeface="Arial" panose="020B0604020202020204" pitchFamily="34" charset="0"/>
              </a:rPr>
              <a:t>1 Concentración de cobre según la  </a:t>
            </a:r>
            <a:r>
              <a:rPr lang="es-ES" sz="3200" dirty="0" smtClean="0">
                <a:latin typeface="Arial" panose="020B0604020202020204" pitchFamily="34" charset="0"/>
                <a:cs typeface="Arial" panose="020B0604020202020204" pitchFamily="34" charset="0"/>
              </a:rPr>
              <a:t>presión </a:t>
            </a:r>
            <a:r>
              <a:rPr lang="es-ES" sz="3200" dirty="0">
                <a:latin typeface="Arial" panose="020B0604020202020204" pitchFamily="34" charset="0"/>
                <a:cs typeface="Arial" panose="020B0604020202020204" pitchFamily="34" charset="0"/>
              </a:rPr>
              <a:t>arterial </a:t>
            </a:r>
            <a:endParaRPr lang="es-ES" sz="3200" dirty="0" smtClean="0">
              <a:latin typeface="Arial" panose="020B0604020202020204" pitchFamily="34" charset="0"/>
              <a:cs typeface="Arial" panose="020B0604020202020204" pitchFamily="34" charset="0"/>
            </a:endParaRPr>
          </a:p>
          <a:p>
            <a:r>
              <a:rPr lang="es-ES" sz="3200" dirty="0" smtClean="0">
                <a:latin typeface="Arial" panose="020B0604020202020204" pitchFamily="34" charset="0"/>
                <a:cs typeface="Arial" panose="020B0604020202020204" pitchFamily="34" charset="0"/>
              </a:rPr>
              <a:t>                      en </a:t>
            </a:r>
            <a:r>
              <a:rPr lang="es-ES" sz="3200" dirty="0">
                <a:latin typeface="Arial" panose="020B0604020202020204" pitchFamily="34" charset="0"/>
                <a:cs typeface="Arial" panose="020B0604020202020204" pitchFamily="34" charset="0"/>
              </a:rPr>
              <a:t>el grupo total de los </a:t>
            </a:r>
            <a:r>
              <a:rPr lang="es-ES" sz="3200" dirty="0" smtClean="0">
                <a:latin typeface="Arial" panose="020B0604020202020204" pitchFamily="34" charset="0"/>
                <a:cs typeface="Arial" panose="020B0604020202020204" pitchFamily="34" charset="0"/>
              </a:rPr>
              <a:t>niños</a:t>
            </a:r>
          </a:p>
          <a:p>
            <a:endParaRPr lang="es-ES" sz="3200" dirty="0">
              <a:latin typeface="Arial" panose="020B0604020202020204" pitchFamily="34" charset="0"/>
              <a:cs typeface="Arial" panose="020B0604020202020204" pitchFamily="34" charset="0"/>
            </a:endParaRPr>
          </a:p>
          <a:p>
            <a:endParaRPr lang="es-419" sz="2800" dirty="0" smtClean="0">
              <a:latin typeface="Arial" panose="020B0604020202020204" pitchFamily="34" charset="0"/>
              <a:cs typeface="Arial" panose="020B0604020202020204" pitchFamily="34" charset="0"/>
            </a:endParaRPr>
          </a:p>
          <a:p>
            <a:endParaRPr lang="es-ES" sz="2800" dirty="0">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393587977"/>
              </p:ext>
            </p:extLst>
          </p:nvPr>
        </p:nvGraphicFramePr>
        <p:xfrm>
          <a:off x="628650" y="15421281"/>
          <a:ext cx="11787939" cy="6410636"/>
        </p:xfrm>
        <a:graphic>
          <a:graphicData uri="http://schemas.openxmlformats.org/drawingml/2006/table">
            <a:tbl>
              <a:tblPr firstRow="1" firstCol="1" bandRow="1">
                <a:tableStyleId>{5C22544A-7EE6-4342-B048-85BDC9FD1C3A}</a:tableStyleId>
              </a:tblPr>
              <a:tblGrid>
                <a:gridCol w="3245518"/>
                <a:gridCol w="3537285"/>
                <a:gridCol w="5005136"/>
              </a:tblGrid>
              <a:tr h="1206174">
                <a:tc>
                  <a:txBody>
                    <a:bodyPr/>
                    <a:lstStyle/>
                    <a:p>
                      <a:pPr algn="ctr">
                        <a:lnSpc>
                          <a:spcPct val="150000"/>
                        </a:lnSpc>
                        <a:spcAft>
                          <a:spcPts val="0"/>
                        </a:spcAft>
                      </a:pPr>
                      <a:r>
                        <a:rPr lang="es-ES" sz="2800" dirty="0">
                          <a:effectLst/>
                          <a:latin typeface="Arial" panose="020B0604020202020204" pitchFamily="34" charset="0"/>
                          <a:cs typeface="Arial" panose="020B0604020202020204" pitchFamily="34" charset="0"/>
                        </a:rPr>
                        <a:t>Presión </a:t>
                      </a:r>
                      <a:r>
                        <a:rPr lang="es-ES" sz="2800" dirty="0" smtClean="0">
                          <a:effectLst/>
                          <a:latin typeface="Arial" panose="020B0604020202020204" pitchFamily="34" charset="0"/>
                          <a:cs typeface="Arial" panose="020B0604020202020204" pitchFamily="34" charset="0"/>
                        </a:rPr>
                        <a:t>Arterial</a:t>
                      </a:r>
                    </a:p>
                    <a:p>
                      <a:pPr algn="ctr">
                        <a:lnSpc>
                          <a:spcPct val="150000"/>
                        </a:lnSpc>
                        <a:spcAft>
                          <a:spcPts val="0"/>
                        </a:spcAft>
                      </a:pP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2800" dirty="0">
                          <a:effectLst/>
                          <a:latin typeface="Arial" panose="020B0604020202020204" pitchFamily="34" charset="0"/>
                          <a:cs typeface="Arial" panose="020B0604020202020204" pitchFamily="34" charset="0"/>
                        </a:rPr>
                        <a:t>N</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2800">
                          <a:effectLst/>
                          <a:latin typeface="Arial" panose="020B0604020202020204" pitchFamily="34" charset="0"/>
                          <a:cs typeface="Arial" panose="020B0604020202020204" pitchFamily="34" charset="0"/>
                        </a:rPr>
                        <a:t>Cobre (µmolar)</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206174">
                <a:tc>
                  <a:txBody>
                    <a:bodyPr/>
                    <a:lstStyle/>
                    <a:p>
                      <a:pPr algn="ctr">
                        <a:lnSpc>
                          <a:spcPct val="150000"/>
                        </a:lnSpc>
                        <a:spcAft>
                          <a:spcPts val="0"/>
                        </a:spcAft>
                      </a:pPr>
                      <a:r>
                        <a:rPr lang="es-ES" sz="2800" dirty="0" smtClean="0">
                          <a:effectLst/>
                          <a:latin typeface="Arial" panose="020B0604020202020204" pitchFamily="34" charset="0"/>
                          <a:cs typeface="Arial" panose="020B0604020202020204" pitchFamily="34" charset="0"/>
                        </a:rPr>
                        <a:t>Normotensos</a:t>
                      </a:r>
                    </a:p>
                    <a:p>
                      <a:pPr algn="ctr">
                        <a:lnSpc>
                          <a:spcPct val="150000"/>
                        </a:lnSpc>
                        <a:spcAft>
                          <a:spcPts val="0"/>
                        </a:spcAft>
                      </a:pP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294</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19,81 ± 5,1</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021884">
                <a:tc>
                  <a:txBody>
                    <a:bodyPr/>
                    <a:lstStyle/>
                    <a:p>
                      <a:pPr algn="ctr">
                        <a:lnSpc>
                          <a:spcPct val="150000"/>
                        </a:lnSpc>
                        <a:spcAft>
                          <a:spcPts val="0"/>
                        </a:spcAft>
                      </a:pPr>
                      <a:r>
                        <a:rPr lang="es-ES" sz="2800" dirty="0">
                          <a:effectLst/>
                          <a:latin typeface="Arial" panose="020B0604020202020204" pitchFamily="34" charset="0"/>
                          <a:cs typeface="Arial" panose="020B0604020202020204" pitchFamily="34" charset="0"/>
                        </a:rPr>
                        <a:t>Prehipertensos</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152</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600" dirty="0">
                          <a:effectLst/>
                          <a:latin typeface="Arial" panose="020B0604020202020204" pitchFamily="34" charset="0"/>
                          <a:cs typeface="Arial" panose="020B0604020202020204" pitchFamily="34" charset="0"/>
                        </a:rPr>
                        <a:t>19,67 ± 3,0</a:t>
                      </a:r>
                    </a:p>
                    <a:p>
                      <a:pPr algn="ctr">
                        <a:lnSpc>
                          <a:spcPct val="150000"/>
                        </a:lnSpc>
                        <a:spcAft>
                          <a:spcPts val="0"/>
                        </a:spcAft>
                      </a:pPr>
                      <a:r>
                        <a:rPr lang="es-ES" sz="3600" dirty="0">
                          <a:effectLst/>
                          <a:latin typeface="Arial" panose="020B0604020202020204" pitchFamily="34" charset="0"/>
                          <a:cs typeface="Arial" panose="020B0604020202020204" pitchFamily="34" charset="0"/>
                        </a:rPr>
                        <a:t>p= 0,757</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021884">
                <a:tc>
                  <a:txBody>
                    <a:bodyPr/>
                    <a:lstStyle/>
                    <a:p>
                      <a:pPr algn="ctr">
                        <a:lnSpc>
                          <a:spcPct val="150000"/>
                        </a:lnSpc>
                        <a:spcAft>
                          <a:spcPts val="0"/>
                        </a:spcAft>
                      </a:pPr>
                      <a:r>
                        <a:rPr lang="es-ES" sz="2800" dirty="0">
                          <a:effectLst/>
                          <a:latin typeface="Arial" panose="020B0604020202020204" pitchFamily="34" charset="0"/>
                          <a:cs typeface="Arial" panose="020B0604020202020204" pitchFamily="34" charset="0"/>
                        </a:rPr>
                        <a:t>Hipertensos</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34</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600" dirty="0">
                          <a:effectLst/>
                          <a:latin typeface="Arial" panose="020B0604020202020204" pitchFamily="34" charset="0"/>
                          <a:cs typeface="Arial" panose="020B0604020202020204" pitchFamily="34" charset="0"/>
                        </a:rPr>
                        <a:t>19,78 ± 3,0</a:t>
                      </a:r>
                    </a:p>
                    <a:p>
                      <a:pPr algn="ctr">
                        <a:lnSpc>
                          <a:spcPct val="150000"/>
                        </a:lnSpc>
                        <a:spcAft>
                          <a:spcPts val="0"/>
                        </a:spcAft>
                      </a:pPr>
                      <a:r>
                        <a:rPr lang="es-ES" sz="3600" dirty="0">
                          <a:effectLst/>
                          <a:latin typeface="Arial" panose="020B0604020202020204" pitchFamily="34" charset="0"/>
                          <a:cs typeface="Arial" panose="020B0604020202020204" pitchFamily="34" charset="0"/>
                        </a:rPr>
                        <a:t>p= 0,967</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030280">
                <a:tc>
                  <a:txBody>
                    <a:bodyPr/>
                    <a:lstStyle/>
                    <a:p>
                      <a:pPr algn="ctr">
                        <a:lnSpc>
                          <a:spcPct val="150000"/>
                        </a:lnSpc>
                        <a:spcAft>
                          <a:spcPts val="0"/>
                        </a:spcAft>
                      </a:pPr>
                      <a:r>
                        <a:rPr lang="es-ES" sz="2800" dirty="0">
                          <a:effectLst/>
                          <a:latin typeface="Arial" panose="020B0604020202020204" pitchFamily="34" charset="0"/>
                          <a:cs typeface="Arial" panose="020B0604020202020204" pitchFamily="34" charset="0"/>
                        </a:rPr>
                        <a:t>Total</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480</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8" name="CuadroTexto 7"/>
          <p:cNvSpPr txBox="1"/>
          <p:nvPr/>
        </p:nvSpPr>
        <p:spPr>
          <a:xfrm>
            <a:off x="13038490" y="14097809"/>
            <a:ext cx="11718758" cy="1077218"/>
          </a:xfrm>
          <a:prstGeom prst="rect">
            <a:avLst/>
          </a:prstGeom>
          <a:noFill/>
        </p:spPr>
        <p:txBody>
          <a:bodyPr wrap="square" rtlCol="0">
            <a:spAutoFit/>
          </a:bodyPr>
          <a:lstStyle/>
          <a:p>
            <a:r>
              <a:rPr lang="es-ES" sz="3200" dirty="0">
                <a:latin typeface="Arial" panose="020B0604020202020204" pitchFamily="34" charset="0"/>
                <a:cs typeface="Arial" panose="020B0604020202020204" pitchFamily="34" charset="0"/>
              </a:rPr>
              <a:t>Tabla 2 Concentración de cobre según </a:t>
            </a:r>
            <a:r>
              <a:rPr lang="es-ES" sz="3200" dirty="0" smtClean="0">
                <a:latin typeface="Arial" panose="020B0604020202020204" pitchFamily="34" charset="0"/>
                <a:cs typeface="Arial" panose="020B0604020202020204" pitchFamily="34" charset="0"/>
              </a:rPr>
              <a:t>la presión </a:t>
            </a:r>
            <a:r>
              <a:rPr lang="es-ES" sz="3200" dirty="0">
                <a:latin typeface="Arial" panose="020B0604020202020204" pitchFamily="34" charset="0"/>
                <a:cs typeface="Arial" panose="020B0604020202020204" pitchFamily="34" charset="0"/>
              </a:rPr>
              <a:t>arterial </a:t>
            </a:r>
            <a:endParaRPr lang="es-ES" sz="3200" dirty="0" smtClean="0">
              <a:latin typeface="Arial" panose="020B0604020202020204" pitchFamily="34" charset="0"/>
              <a:cs typeface="Arial" panose="020B0604020202020204" pitchFamily="34" charset="0"/>
            </a:endParaRPr>
          </a:p>
          <a:p>
            <a:pPr algn="ctr"/>
            <a:r>
              <a:rPr lang="es-ES" sz="3200" dirty="0" smtClean="0">
                <a:latin typeface="Arial" panose="020B0604020202020204" pitchFamily="34" charset="0"/>
                <a:cs typeface="Arial" panose="020B0604020202020204" pitchFamily="34" charset="0"/>
              </a:rPr>
              <a:t>y el </a:t>
            </a:r>
            <a:r>
              <a:rPr lang="es-ES" sz="3200" dirty="0">
                <a:latin typeface="Arial" panose="020B0604020202020204" pitchFamily="34" charset="0"/>
                <a:cs typeface="Arial" panose="020B0604020202020204" pitchFamily="34" charset="0"/>
              </a:rPr>
              <a:t>sexo de los niños</a:t>
            </a:r>
          </a:p>
        </p:txBody>
      </p:sp>
      <p:graphicFrame>
        <p:nvGraphicFramePr>
          <p:cNvPr id="9" name="Tabla 8"/>
          <p:cNvGraphicFramePr>
            <a:graphicFrameLocks noGrp="1"/>
          </p:cNvGraphicFramePr>
          <p:nvPr>
            <p:extLst>
              <p:ext uri="{D42A27DB-BD31-4B8C-83A1-F6EECF244321}">
                <p14:modId xmlns:p14="http://schemas.microsoft.com/office/powerpoint/2010/main" val="3511713003"/>
              </p:ext>
            </p:extLst>
          </p:nvPr>
        </p:nvGraphicFramePr>
        <p:xfrm>
          <a:off x="12777544" y="15482233"/>
          <a:ext cx="11887201" cy="6391524"/>
        </p:xfrm>
        <a:graphic>
          <a:graphicData uri="http://schemas.openxmlformats.org/drawingml/2006/table">
            <a:tbl>
              <a:tblPr firstRow="1" firstCol="1" bandRow="1">
                <a:tableStyleId>{5C22544A-7EE6-4342-B048-85BDC9FD1C3A}</a:tableStyleId>
              </a:tblPr>
              <a:tblGrid>
                <a:gridCol w="2839453"/>
                <a:gridCol w="1708484"/>
                <a:gridCol w="2791327"/>
                <a:gridCol w="1645912"/>
                <a:gridCol w="2902025"/>
              </a:tblGrid>
              <a:tr h="516175">
                <a:tc rowSpan="2">
                  <a:txBody>
                    <a:bodyPr/>
                    <a:lstStyle/>
                    <a:p>
                      <a:pPr>
                        <a:lnSpc>
                          <a:spcPct val="107000"/>
                        </a:lnSpc>
                        <a:spcAft>
                          <a:spcPts val="0"/>
                        </a:spcAft>
                      </a:pPr>
                      <a:r>
                        <a:rPr lang="es-ES" sz="2800" dirty="0">
                          <a:effectLst/>
                          <a:latin typeface="Arial" panose="020B0604020202020204" pitchFamily="34" charset="0"/>
                          <a:cs typeface="Arial" panose="020B0604020202020204" pitchFamily="34" charset="0"/>
                        </a:rPr>
                        <a:t>Presión Arterial</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2">
                  <a:txBody>
                    <a:bodyPr/>
                    <a:lstStyle/>
                    <a:p>
                      <a:pPr algn="ctr">
                        <a:lnSpc>
                          <a:spcPct val="107000"/>
                        </a:lnSpc>
                        <a:spcAft>
                          <a:spcPts val="0"/>
                        </a:spcAft>
                      </a:pPr>
                      <a:r>
                        <a:rPr lang="es-ES" sz="2800" dirty="0">
                          <a:effectLst/>
                          <a:latin typeface="Arial" panose="020B0604020202020204" pitchFamily="34" charset="0"/>
                          <a:cs typeface="Arial" panose="020B0604020202020204" pitchFamily="34" charset="0"/>
                        </a:rPr>
                        <a:t>Femenino</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s-ES"/>
                    </a:p>
                  </a:txBody>
                  <a:tcPr/>
                </a:tc>
                <a:tc gridSpan="2">
                  <a:txBody>
                    <a:bodyPr/>
                    <a:lstStyle/>
                    <a:p>
                      <a:pPr algn="ctr">
                        <a:lnSpc>
                          <a:spcPct val="107000"/>
                        </a:lnSpc>
                        <a:spcAft>
                          <a:spcPts val="0"/>
                        </a:spcAft>
                      </a:pPr>
                      <a:r>
                        <a:rPr lang="es-ES" sz="2800" dirty="0">
                          <a:effectLst/>
                          <a:latin typeface="Arial" panose="020B0604020202020204" pitchFamily="34" charset="0"/>
                          <a:cs typeface="Arial" panose="020B0604020202020204" pitchFamily="34" charset="0"/>
                        </a:rPr>
                        <a:t>Masculino</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s-ES"/>
                    </a:p>
                  </a:txBody>
                  <a:tcPr/>
                </a:tc>
              </a:tr>
              <a:tr h="516175">
                <a:tc vMerge="1">
                  <a:txBody>
                    <a:bodyPr/>
                    <a:lstStyle/>
                    <a:p>
                      <a:endParaRPr lang="es-ES"/>
                    </a:p>
                  </a:txBody>
                  <a:tcPr/>
                </a:tc>
                <a:tc>
                  <a:txBody>
                    <a:bodyPr/>
                    <a:lstStyle/>
                    <a:p>
                      <a:pPr algn="ctr">
                        <a:lnSpc>
                          <a:spcPct val="107000"/>
                        </a:lnSpc>
                        <a:spcAft>
                          <a:spcPts val="0"/>
                        </a:spcAft>
                      </a:pPr>
                      <a:r>
                        <a:rPr lang="es-ES" sz="2800">
                          <a:effectLst/>
                          <a:latin typeface="Arial" panose="020B0604020202020204" pitchFamily="34" charset="0"/>
                          <a:cs typeface="Arial" panose="020B0604020202020204" pitchFamily="34" charset="0"/>
                        </a:rPr>
                        <a:t>N</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2800" dirty="0">
                          <a:effectLst/>
                          <a:latin typeface="Arial" panose="020B0604020202020204" pitchFamily="34" charset="0"/>
                          <a:cs typeface="Arial" panose="020B0604020202020204" pitchFamily="34" charset="0"/>
                        </a:rPr>
                        <a:t>Cobre (µmolar)</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2800">
                          <a:effectLst/>
                          <a:latin typeface="Arial" panose="020B0604020202020204" pitchFamily="34" charset="0"/>
                          <a:cs typeface="Arial" panose="020B0604020202020204" pitchFamily="34" charset="0"/>
                        </a:rPr>
                        <a:t>N</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2800">
                          <a:effectLst/>
                          <a:latin typeface="Arial" panose="020B0604020202020204" pitchFamily="34" charset="0"/>
                          <a:cs typeface="Arial" panose="020B0604020202020204" pitchFamily="34" charset="0"/>
                        </a:rPr>
                        <a:t>Cobre (µmolar)</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447300">
                <a:tc>
                  <a:txBody>
                    <a:bodyPr/>
                    <a:lstStyle/>
                    <a:p>
                      <a:pPr algn="ctr">
                        <a:lnSpc>
                          <a:spcPct val="150000"/>
                        </a:lnSpc>
                        <a:spcAft>
                          <a:spcPts val="0"/>
                        </a:spcAft>
                      </a:pPr>
                      <a:r>
                        <a:rPr lang="es-ES" sz="2800" dirty="0" smtClean="0">
                          <a:effectLst/>
                          <a:latin typeface="Arial" panose="020B0604020202020204" pitchFamily="34" charset="0"/>
                          <a:cs typeface="Arial" panose="020B0604020202020204" pitchFamily="34" charset="0"/>
                        </a:rPr>
                        <a:t>Normotensos</a:t>
                      </a:r>
                    </a:p>
                    <a:p>
                      <a:pPr algn="ctr">
                        <a:lnSpc>
                          <a:spcPct val="150000"/>
                        </a:lnSpc>
                        <a:spcAft>
                          <a:spcPts val="0"/>
                        </a:spcAft>
                      </a:pP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147</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19,57 ± 5,9</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142</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dirty="0">
                          <a:effectLst/>
                          <a:latin typeface="Arial" panose="020B0604020202020204" pitchFamily="34" charset="0"/>
                          <a:cs typeface="Arial" panose="020B0604020202020204" pitchFamily="34" charset="0"/>
                        </a:rPr>
                        <a:t> 20,01 ± 4,2</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594112">
                <a:tc>
                  <a:txBody>
                    <a:bodyPr/>
                    <a:lstStyle/>
                    <a:p>
                      <a:pPr algn="ctr">
                        <a:lnSpc>
                          <a:spcPct val="150000"/>
                        </a:lnSpc>
                        <a:spcAft>
                          <a:spcPts val="0"/>
                        </a:spcAft>
                      </a:pPr>
                      <a:r>
                        <a:rPr lang="es-ES" sz="2800">
                          <a:effectLst/>
                          <a:latin typeface="Arial" panose="020B0604020202020204" pitchFamily="34" charset="0"/>
                          <a:cs typeface="Arial" panose="020B0604020202020204" pitchFamily="34" charset="0"/>
                        </a:rPr>
                        <a:t>Prehipertensos</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a:effectLst/>
                          <a:latin typeface="Arial" panose="020B0604020202020204" pitchFamily="34" charset="0"/>
                          <a:cs typeface="Arial" panose="020B0604020202020204" pitchFamily="34" charset="0"/>
                        </a:rPr>
                        <a:t>87</a:t>
                      </a:r>
                      <a:endParaRPr lang="es-ES" sz="3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600" dirty="0">
                          <a:effectLst/>
                          <a:latin typeface="Arial" panose="020B0604020202020204" pitchFamily="34" charset="0"/>
                          <a:cs typeface="Arial" panose="020B0604020202020204" pitchFamily="34" charset="0"/>
                        </a:rPr>
                        <a:t>19,50 ± 3,0</a:t>
                      </a:r>
                    </a:p>
                    <a:p>
                      <a:pPr algn="ctr">
                        <a:lnSpc>
                          <a:spcPct val="150000"/>
                        </a:lnSpc>
                        <a:spcAft>
                          <a:spcPts val="0"/>
                        </a:spcAft>
                      </a:pPr>
                      <a:r>
                        <a:rPr lang="es-ES" sz="3600" dirty="0">
                          <a:effectLst/>
                          <a:latin typeface="Arial" panose="020B0604020202020204" pitchFamily="34" charset="0"/>
                          <a:cs typeface="Arial" panose="020B0604020202020204" pitchFamily="34" charset="0"/>
                        </a:rPr>
                        <a:t>p= 0,917</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a:effectLst/>
                          <a:latin typeface="Arial" panose="020B0604020202020204" pitchFamily="34" charset="0"/>
                          <a:cs typeface="Arial" panose="020B0604020202020204" pitchFamily="34" charset="0"/>
                        </a:rPr>
                        <a:t>65</a:t>
                      </a:r>
                      <a:endParaRPr lang="es-ES" sz="3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600" dirty="0">
                          <a:effectLst/>
                          <a:latin typeface="Arial" panose="020B0604020202020204" pitchFamily="34" charset="0"/>
                          <a:cs typeface="Arial" panose="020B0604020202020204" pitchFamily="34" charset="0"/>
                        </a:rPr>
                        <a:t>19,91 ± 3,2</a:t>
                      </a:r>
                    </a:p>
                    <a:p>
                      <a:pPr algn="ctr">
                        <a:lnSpc>
                          <a:spcPct val="150000"/>
                        </a:lnSpc>
                        <a:spcAft>
                          <a:spcPts val="0"/>
                        </a:spcAft>
                      </a:pPr>
                      <a:r>
                        <a:rPr lang="es-ES" sz="3600" dirty="0">
                          <a:effectLst/>
                          <a:latin typeface="Arial" panose="020B0604020202020204" pitchFamily="34" charset="0"/>
                          <a:cs typeface="Arial" panose="020B0604020202020204" pitchFamily="34" charset="0"/>
                        </a:rPr>
                        <a:t>p= 0,861</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1594112">
                <a:tc>
                  <a:txBody>
                    <a:bodyPr/>
                    <a:lstStyle/>
                    <a:p>
                      <a:pPr algn="ctr">
                        <a:lnSpc>
                          <a:spcPct val="150000"/>
                        </a:lnSpc>
                        <a:spcAft>
                          <a:spcPts val="0"/>
                        </a:spcAft>
                      </a:pPr>
                      <a:r>
                        <a:rPr lang="es-ES" sz="2800">
                          <a:effectLst/>
                          <a:latin typeface="Arial" panose="020B0604020202020204" pitchFamily="34" charset="0"/>
                          <a:cs typeface="Arial" panose="020B0604020202020204" pitchFamily="34" charset="0"/>
                        </a:rPr>
                        <a:t>Hipertensos</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a:effectLst/>
                          <a:latin typeface="Arial" panose="020B0604020202020204" pitchFamily="34" charset="0"/>
                          <a:cs typeface="Arial" panose="020B0604020202020204" pitchFamily="34" charset="0"/>
                        </a:rPr>
                        <a:t>23</a:t>
                      </a:r>
                      <a:endParaRPr lang="es-ES" sz="3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600">
                          <a:effectLst/>
                          <a:latin typeface="Arial" panose="020B0604020202020204" pitchFamily="34" charset="0"/>
                          <a:cs typeface="Arial" panose="020B0604020202020204" pitchFamily="34" charset="0"/>
                        </a:rPr>
                        <a:t>19,77 ± 3,2</a:t>
                      </a:r>
                    </a:p>
                    <a:p>
                      <a:pPr algn="ctr">
                        <a:lnSpc>
                          <a:spcPct val="150000"/>
                        </a:lnSpc>
                        <a:spcAft>
                          <a:spcPts val="0"/>
                        </a:spcAft>
                      </a:pPr>
                      <a:r>
                        <a:rPr lang="es-ES" sz="3600">
                          <a:effectLst/>
                          <a:latin typeface="Arial" panose="020B0604020202020204" pitchFamily="34" charset="0"/>
                          <a:cs typeface="Arial" panose="020B0604020202020204" pitchFamily="34" charset="0"/>
                        </a:rPr>
                        <a:t>p= 0,876</a:t>
                      </a:r>
                      <a:endParaRPr lang="es-ES" sz="3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600">
                          <a:effectLst/>
                          <a:latin typeface="Arial" panose="020B0604020202020204" pitchFamily="34" charset="0"/>
                          <a:cs typeface="Arial" panose="020B0604020202020204" pitchFamily="34" charset="0"/>
                        </a:rPr>
                        <a:t>11</a:t>
                      </a:r>
                      <a:endParaRPr lang="es-ES" sz="3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600" dirty="0">
                          <a:effectLst/>
                          <a:latin typeface="Arial" panose="020B0604020202020204" pitchFamily="34" charset="0"/>
                          <a:cs typeface="Arial" panose="020B0604020202020204" pitchFamily="34" charset="0"/>
                        </a:rPr>
                        <a:t>19,80 ± 2,6</a:t>
                      </a:r>
                    </a:p>
                    <a:p>
                      <a:pPr algn="ctr">
                        <a:lnSpc>
                          <a:spcPct val="150000"/>
                        </a:lnSpc>
                        <a:spcAft>
                          <a:spcPts val="0"/>
                        </a:spcAft>
                      </a:pPr>
                      <a:r>
                        <a:rPr lang="es-ES" sz="3600" dirty="0">
                          <a:effectLst/>
                          <a:latin typeface="Arial" panose="020B0604020202020204" pitchFamily="34" charset="0"/>
                          <a:cs typeface="Arial" panose="020B0604020202020204" pitchFamily="34" charset="0"/>
                        </a:rPr>
                        <a:t>p= 0,869</a:t>
                      </a:r>
                      <a:endParaRPr lang="es-ES" sz="3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723650">
                <a:tc>
                  <a:txBody>
                    <a:bodyPr/>
                    <a:lstStyle/>
                    <a:p>
                      <a:pPr algn="ctr">
                        <a:lnSpc>
                          <a:spcPct val="150000"/>
                        </a:lnSpc>
                        <a:spcAft>
                          <a:spcPts val="0"/>
                        </a:spcAft>
                      </a:pPr>
                      <a:r>
                        <a:rPr lang="es-ES" sz="2800">
                          <a:effectLst/>
                          <a:latin typeface="Arial" panose="020B0604020202020204" pitchFamily="34" charset="0"/>
                          <a:cs typeface="Arial" panose="020B0604020202020204" pitchFamily="34" charset="0"/>
                        </a:rPr>
                        <a:t>Total</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2800">
                          <a:effectLst/>
                          <a:latin typeface="Arial" panose="020B0604020202020204" pitchFamily="34" charset="0"/>
                          <a:cs typeface="Arial" panose="020B0604020202020204" pitchFamily="34" charset="0"/>
                        </a:rPr>
                        <a:t>255</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2800" dirty="0">
                          <a:effectLst/>
                          <a:latin typeface="Arial" panose="020B0604020202020204" pitchFamily="34" charset="0"/>
                          <a:cs typeface="Arial" panose="020B0604020202020204" pitchFamily="34" charset="0"/>
                        </a:rPr>
                        <a:t>-</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2800">
                          <a:effectLst/>
                          <a:latin typeface="Arial" panose="020B0604020202020204" pitchFamily="34" charset="0"/>
                          <a:cs typeface="Arial" panose="020B0604020202020204" pitchFamily="34" charset="0"/>
                        </a:rPr>
                        <a:t>218</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2800" dirty="0">
                          <a:effectLst/>
                          <a:latin typeface="Arial" panose="020B0604020202020204" pitchFamily="34" charset="0"/>
                          <a:cs typeface="Arial" panose="020B0604020202020204" pitchFamily="34" charset="0"/>
                        </a:rPr>
                        <a:t>-</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10" name="Rectángulo 9"/>
          <p:cNvSpPr/>
          <p:nvPr/>
        </p:nvSpPr>
        <p:spPr>
          <a:xfrm>
            <a:off x="621888" y="21944331"/>
            <a:ext cx="11939080" cy="1107932"/>
          </a:xfrm>
          <a:prstGeom prst="rect">
            <a:avLst/>
          </a:prstGeom>
        </p:spPr>
        <p:txBody>
          <a:bodyPr wrap="square">
            <a:spAutoFit/>
          </a:bodyPr>
          <a:lstStyle/>
          <a:p>
            <a:pPr>
              <a:lnSpc>
                <a:spcPct val="107000"/>
              </a:lnSpc>
              <a:spcAft>
                <a:spcPts val="800"/>
              </a:spcAft>
            </a:pPr>
            <a:r>
              <a:rPr lang="es-ES" sz="3200" dirty="0">
                <a:latin typeface="Arial" panose="020B0604020202020204" pitchFamily="34" charset="0"/>
                <a:ea typeface="Calibri" panose="020F0502020204030204" pitchFamily="34" charset="0"/>
                <a:cs typeface="Arial" panose="020B0604020202020204" pitchFamily="34" charset="0"/>
              </a:rPr>
              <a:t>Nivel de significación p&lt;0,05 para los grupos NT vs PHT y NT vs HT,  </a:t>
            </a:r>
            <a:r>
              <a:rPr lang="es-ES" sz="3200" dirty="0" smtClean="0">
                <a:latin typeface="Arial" panose="020B0604020202020204" pitchFamily="34" charset="0"/>
                <a:ea typeface="Calibri" panose="020F0502020204030204" pitchFamily="34" charset="0"/>
                <a:cs typeface="Arial" panose="020B0604020202020204" pitchFamily="34" charset="0"/>
              </a:rPr>
              <a:t>test </a:t>
            </a:r>
            <a:r>
              <a:rPr lang="es-ES" sz="3200" dirty="0">
                <a:latin typeface="Arial" panose="020B0604020202020204" pitchFamily="34" charset="0"/>
                <a:ea typeface="Calibri" panose="020F0502020204030204" pitchFamily="34" charset="0"/>
                <a:cs typeface="Arial" panose="020B0604020202020204" pitchFamily="34" charset="0"/>
              </a:rPr>
              <a:t>students. </a:t>
            </a:r>
            <a:r>
              <a:rPr lang="es-ES" sz="3200" dirty="0" smtClean="0">
                <a:latin typeface="Arial" panose="020B0604020202020204" pitchFamily="34" charset="0"/>
                <a:ea typeface="Calibri" panose="020F0502020204030204" pitchFamily="34" charset="0"/>
                <a:cs typeface="Arial" panose="020B0604020202020204" pitchFamily="34" charset="0"/>
              </a:rPr>
              <a:t>Fuente </a:t>
            </a:r>
            <a:r>
              <a:rPr lang="es-ES" sz="3200" dirty="0">
                <a:latin typeface="Arial" panose="020B0604020202020204" pitchFamily="34" charset="0"/>
                <a:ea typeface="Calibri" panose="020F0502020204030204" pitchFamily="34" charset="0"/>
                <a:cs typeface="Arial" panose="020B0604020202020204" pitchFamily="34" charset="0"/>
              </a:rPr>
              <a:t>BD del proyecto PROCDEC</a:t>
            </a:r>
            <a:endParaRPr lang="es-ES" sz="3200" dirty="0">
              <a:effectLst/>
              <a:latin typeface="Arial" panose="020B0604020202020204" pitchFamily="34" charset="0"/>
              <a:ea typeface="Calibri" panose="020F0502020204030204" pitchFamily="34" charset="0"/>
              <a:cs typeface="Arial" panose="020B0604020202020204" pitchFamily="34" charset="0"/>
            </a:endParaRPr>
          </a:p>
        </p:txBody>
      </p:sp>
      <p:sp>
        <p:nvSpPr>
          <p:cNvPr id="11" name="Rectángulo 10"/>
          <p:cNvSpPr/>
          <p:nvPr/>
        </p:nvSpPr>
        <p:spPr>
          <a:xfrm>
            <a:off x="72196" y="22585676"/>
            <a:ext cx="12690893" cy="1737463"/>
          </a:xfrm>
          <a:prstGeom prst="rect">
            <a:avLst/>
          </a:prstGeom>
        </p:spPr>
        <p:txBody>
          <a:bodyPr wrap="square">
            <a:spAutoFit/>
          </a:bodyPr>
          <a:lstStyle/>
          <a:p>
            <a:pPr algn="ctr">
              <a:lnSpc>
                <a:spcPct val="107000"/>
              </a:lnSpc>
              <a:spcAft>
                <a:spcPts val="800"/>
              </a:spcAft>
            </a:pPr>
            <a:endParaRPr lang="es-ES" sz="3200" dirty="0" smtClean="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es-ES" sz="3200" dirty="0" smtClean="0">
                <a:latin typeface="Arial" panose="020B0604020202020204" pitchFamily="34" charset="0"/>
                <a:ea typeface="Calibri" panose="020F0502020204030204" pitchFamily="34" charset="0"/>
                <a:cs typeface="Arial" panose="020B0604020202020204" pitchFamily="34" charset="0"/>
              </a:rPr>
              <a:t>Tabla </a:t>
            </a:r>
            <a:r>
              <a:rPr lang="es-ES" sz="3200" dirty="0">
                <a:latin typeface="Arial" panose="020B0604020202020204" pitchFamily="34" charset="0"/>
                <a:ea typeface="Calibri" panose="020F0502020204030204" pitchFamily="34" charset="0"/>
                <a:cs typeface="Arial" panose="020B0604020202020204" pitchFamily="34" charset="0"/>
              </a:rPr>
              <a:t>3 Concentración de zinc según la presión arterial y el color de piel de los niños</a:t>
            </a:r>
            <a:endParaRPr lang="es-ES" sz="3200" dirty="0">
              <a:effectLst/>
              <a:latin typeface="Arial" panose="020B0604020202020204" pitchFamily="34" charset="0"/>
              <a:ea typeface="Calibri" panose="020F0502020204030204" pitchFamily="34" charset="0"/>
              <a:cs typeface="Arial" panose="020B0604020202020204" pitchFamily="34" charset="0"/>
            </a:endParaRPr>
          </a:p>
        </p:txBody>
      </p:sp>
      <p:sp>
        <p:nvSpPr>
          <p:cNvPr id="12" name="Rectángulo 11"/>
          <p:cNvSpPr/>
          <p:nvPr/>
        </p:nvSpPr>
        <p:spPr>
          <a:xfrm>
            <a:off x="12845980" y="22178558"/>
            <a:ext cx="11911268" cy="1248803"/>
          </a:xfrm>
          <a:prstGeom prst="rect">
            <a:avLst/>
          </a:prstGeom>
        </p:spPr>
        <p:txBody>
          <a:bodyPr wrap="square">
            <a:spAutoFit/>
          </a:bodyPr>
          <a:lstStyle/>
          <a:p>
            <a:pPr>
              <a:lnSpc>
                <a:spcPct val="107000"/>
              </a:lnSpc>
              <a:spcAft>
                <a:spcPts val="800"/>
              </a:spcAft>
            </a:pPr>
            <a:r>
              <a:rPr lang="es-ES" sz="3200" dirty="0">
                <a:latin typeface="Arial" panose="020B0604020202020204" pitchFamily="34" charset="0"/>
                <a:ea typeface="Calibri" panose="020F0502020204030204" pitchFamily="34" charset="0"/>
                <a:cs typeface="Arial" panose="020B0604020202020204" pitchFamily="34" charset="0"/>
              </a:rPr>
              <a:t>Nivel de significación p&lt;0,05 para los grupos NT vs PHT y </a:t>
            </a:r>
            <a:endParaRPr lang="es-ES" sz="3200" dirty="0" smtClean="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s-ES" sz="3200" dirty="0" smtClean="0">
                <a:latin typeface="Arial" panose="020B0604020202020204" pitchFamily="34" charset="0"/>
                <a:ea typeface="Calibri" panose="020F0502020204030204" pitchFamily="34" charset="0"/>
                <a:cs typeface="Arial" panose="020B0604020202020204" pitchFamily="34" charset="0"/>
              </a:rPr>
              <a:t>NT </a:t>
            </a:r>
            <a:r>
              <a:rPr lang="es-ES" sz="3200" dirty="0">
                <a:latin typeface="Arial" panose="020B0604020202020204" pitchFamily="34" charset="0"/>
                <a:ea typeface="Calibri" panose="020F0502020204030204" pitchFamily="34" charset="0"/>
                <a:cs typeface="Arial" panose="020B0604020202020204" pitchFamily="34" charset="0"/>
              </a:rPr>
              <a:t>vs HT, test students. </a:t>
            </a:r>
            <a:r>
              <a:rPr lang="es-ES" sz="3200" dirty="0" smtClean="0">
                <a:latin typeface="Arial" panose="020B0604020202020204" pitchFamily="34" charset="0"/>
                <a:ea typeface="Calibri" panose="020F0502020204030204" pitchFamily="34" charset="0"/>
                <a:cs typeface="Arial" panose="020B0604020202020204" pitchFamily="34" charset="0"/>
              </a:rPr>
              <a:t>Fuente </a:t>
            </a:r>
            <a:r>
              <a:rPr lang="es-ES" sz="3200" dirty="0">
                <a:latin typeface="Arial" panose="020B0604020202020204" pitchFamily="34" charset="0"/>
                <a:ea typeface="Calibri" panose="020F0502020204030204" pitchFamily="34" charset="0"/>
                <a:cs typeface="Arial" panose="020B0604020202020204" pitchFamily="34" charset="0"/>
              </a:rPr>
              <a:t>BD del proyecto PROCDEC</a:t>
            </a:r>
            <a:endParaRPr lang="es-ES" sz="32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3" name="Tabla 12"/>
          <p:cNvGraphicFramePr>
            <a:graphicFrameLocks noGrp="1"/>
          </p:cNvGraphicFramePr>
          <p:nvPr>
            <p:extLst>
              <p:ext uri="{D42A27DB-BD31-4B8C-83A1-F6EECF244321}">
                <p14:modId xmlns:p14="http://schemas.microsoft.com/office/powerpoint/2010/main" val="4080600892"/>
              </p:ext>
            </p:extLst>
          </p:nvPr>
        </p:nvGraphicFramePr>
        <p:xfrm>
          <a:off x="731239" y="24646923"/>
          <a:ext cx="11709414" cy="5431536"/>
        </p:xfrm>
        <a:graphic>
          <a:graphicData uri="http://schemas.openxmlformats.org/drawingml/2006/table">
            <a:tbl>
              <a:tblPr firstRow="1" firstCol="1" bandRow="1">
                <a:tableStyleId>{5C22544A-7EE6-4342-B048-85BDC9FD1C3A}</a:tableStyleId>
              </a:tblPr>
              <a:tblGrid>
                <a:gridCol w="2806047"/>
                <a:gridCol w="1644314"/>
                <a:gridCol w="3108960"/>
                <a:gridCol w="1566963"/>
                <a:gridCol w="2583130"/>
              </a:tblGrid>
              <a:tr h="0">
                <a:tc rowSpan="2">
                  <a:txBody>
                    <a:bodyPr/>
                    <a:lstStyle/>
                    <a:p>
                      <a:pPr>
                        <a:lnSpc>
                          <a:spcPct val="107000"/>
                        </a:lnSpc>
                        <a:spcAft>
                          <a:spcPts val="0"/>
                        </a:spcAft>
                      </a:pPr>
                      <a:r>
                        <a:rPr lang="es-ES" sz="2800" dirty="0">
                          <a:effectLst/>
                          <a:latin typeface="Arial" panose="020B0604020202020204" pitchFamily="34" charset="0"/>
                          <a:cs typeface="Arial" panose="020B0604020202020204" pitchFamily="34" charset="0"/>
                        </a:rPr>
                        <a:t>Presión Arterial</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2">
                  <a:txBody>
                    <a:bodyPr/>
                    <a:lstStyle/>
                    <a:p>
                      <a:pPr algn="ctr">
                        <a:lnSpc>
                          <a:spcPct val="107000"/>
                        </a:lnSpc>
                        <a:spcAft>
                          <a:spcPts val="0"/>
                        </a:spcAft>
                      </a:pPr>
                      <a:r>
                        <a:rPr lang="es-ES" sz="2800" dirty="0">
                          <a:effectLst/>
                          <a:latin typeface="Arial" panose="020B0604020202020204" pitchFamily="34" charset="0"/>
                          <a:cs typeface="Arial" panose="020B0604020202020204" pitchFamily="34" charset="0"/>
                        </a:rPr>
                        <a:t>Piel Blanca</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s-ES"/>
                    </a:p>
                  </a:txBody>
                  <a:tcPr/>
                </a:tc>
                <a:tc gridSpan="2">
                  <a:txBody>
                    <a:bodyPr/>
                    <a:lstStyle/>
                    <a:p>
                      <a:pPr algn="ctr">
                        <a:lnSpc>
                          <a:spcPct val="107000"/>
                        </a:lnSpc>
                        <a:spcAft>
                          <a:spcPts val="0"/>
                        </a:spcAft>
                      </a:pPr>
                      <a:r>
                        <a:rPr lang="es-ES" sz="2800" dirty="0">
                          <a:effectLst/>
                          <a:latin typeface="Arial" panose="020B0604020202020204" pitchFamily="34" charset="0"/>
                          <a:cs typeface="Arial" panose="020B0604020202020204" pitchFamily="34" charset="0"/>
                        </a:rPr>
                        <a:t>Piel no blanca</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es-ES"/>
                    </a:p>
                  </a:txBody>
                  <a:tcPr/>
                </a:tc>
              </a:tr>
              <a:tr h="0">
                <a:tc vMerge="1">
                  <a:txBody>
                    <a:bodyPr/>
                    <a:lstStyle/>
                    <a:p>
                      <a:endParaRPr lang="es-ES"/>
                    </a:p>
                  </a:txBody>
                  <a:tcPr/>
                </a:tc>
                <a:tc>
                  <a:txBody>
                    <a:bodyPr/>
                    <a:lstStyle/>
                    <a:p>
                      <a:pPr algn="ctr">
                        <a:lnSpc>
                          <a:spcPct val="107000"/>
                        </a:lnSpc>
                        <a:spcAft>
                          <a:spcPts val="0"/>
                        </a:spcAft>
                      </a:pPr>
                      <a:r>
                        <a:rPr lang="es-ES" sz="2800" dirty="0">
                          <a:effectLst/>
                          <a:latin typeface="Arial" panose="020B0604020202020204" pitchFamily="34" charset="0"/>
                          <a:cs typeface="Arial" panose="020B0604020202020204" pitchFamily="34" charset="0"/>
                        </a:rPr>
                        <a:t>N</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2800" dirty="0">
                          <a:effectLst/>
                          <a:latin typeface="Arial" panose="020B0604020202020204" pitchFamily="34" charset="0"/>
                          <a:cs typeface="Arial" panose="020B0604020202020204" pitchFamily="34" charset="0"/>
                        </a:rPr>
                        <a:t>Cobre (µmolar)</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2800" dirty="0">
                          <a:effectLst/>
                          <a:latin typeface="Arial" panose="020B0604020202020204" pitchFamily="34" charset="0"/>
                          <a:cs typeface="Arial" panose="020B0604020202020204" pitchFamily="34" charset="0"/>
                        </a:rPr>
                        <a:t>N</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2800" dirty="0">
                          <a:effectLst/>
                          <a:latin typeface="Arial" panose="020B0604020202020204" pitchFamily="34" charset="0"/>
                          <a:cs typeface="Arial" panose="020B0604020202020204" pitchFamily="34" charset="0"/>
                        </a:rPr>
                        <a:t>Cobre (µmolar)</a:t>
                      </a: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ctr">
                        <a:lnSpc>
                          <a:spcPct val="150000"/>
                        </a:lnSpc>
                        <a:spcAft>
                          <a:spcPts val="0"/>
                        </a:spcAft>
                      </a:pPr>
                      <a:r>
                        <a:rPr lang="es-ES" sz="2800" dirty="0" smtClean="0">
                          <a:effectLst/>
                          <a:latin typeface="Arial" panose="020B0604020202020204" pitchFamily="34" charset="0"/>
                          <a:cs typeface="Arial" panose="020B0604020202020204" pitchFamily="34" charset="0"/>
                        </a:rPr>
                        <a:t>Normotensos</a:t>
                      </a:r>
                    </a:p>
                    <a:p>
                      <a:pPr algn="ctr">
                        <a:lnSpc>
                          <a:spcPct val="150000"/>
                        </a:lnSpc>
                        <a:spcAft>
                          <a:spcPts val="0"/>
                        </a:spcAft>
                      </a:pPr>
                      <a:endParaRPr lang="es-E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0"/>
                        </a:spcAft>
                      </a:pPr>
                      <a:r>
                        <a:rPr lang="es-ES" sz="3200" dirty="0">
                          <a:effectLst/>
                          <a:latin typeface="Arial" panose="020B0604020202020204" pitchFamily="34" charset="0"/>
                          <a:cs typeface="Arial" panose="020B0604020202020204" pitchFamily="34" charset="0"/>
                        </a:rPr>
                        <a:t>240</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200" dirty="0">
                          <a:effectLst/>
                          <a:latin typeface="Arial" panose="020B0604020202020204" pitchFamily="34" charset="0"/>
                          <a:cs typeface="Arial" panose="020B0604020202020204" pitchFamily="34" charset="0"/>
                        </a:rPr>
                        <a:t>19,79 ± 5,56</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0"/>
                        </a:spcAft>
                      </a:pPr>
                      <a:r>
                        <a:rPr lang="es-ES" sz="3200" dirty="0">
                          <a:effectLst/>
                          <a:latin typeface="Arial" panose="020B0604020202020204" pitchFamily="34" charset="0"/>
                          <a:cs typeface="Arial" panose="020B0604020202020204" pitchFamily="34" charset="0"/>
                        </a:rPr>
                        <a:t>46</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200">
                          <a:effectLst/>
                          <a:latin typeface="Arial" panose="020B0604020202020204" pitchFamily="34" charset="0"/>
                          <a:cs typeface="Arial" panose="020B0604020202020204" pitchFamily="34" charset="0"/>
                        </a:rPr>
                        <a:t>19,85 ± 2,96</a:t>
                      </a:r>
                      <a:endParaRPr lang="es-E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ctr">
                        <a:lnSpc>
                          <a:spcPct val="150000"/>
                        </a:lnSpc>
                        <a:spcAft>
                          <a:spcPts val="0"/>
                        </a:spcAft>
                      </a:pPr>
                      <a:r>
                        <a:rPr lang="es-ES" sz="2800">
                          <a:effectLst/>
                          <a:latin typeface="Arial" panose="020B0604020202020204" pitchFamily="34" charset="0"/>
                          <a:cs typeface="Arial" panose="020B0604020202020204" pitchFamily="34" charset="0"/>
                        </a:rPr>
                        <a:t>Prehipertensos</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0"/>
                        </a:spcAft>
                      </a:pPr>
                      <a:r>
                        <a:rPr lang="es-ES" sz="3200" dirty="0">
                          <a:effectLst/>
                          <a:latin typeface="Arial" panose="020B0604020202020204" pitchFamily="34" charset="0"/>
                          <a:cs typeface="Arial" panose="020B0604020202020204" pitchFamily="34" charset="0"/>
                        </a:rPr>
                        <a:t>120</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200" dirty="0">
                          <a:effectLst/>
                          <a:latin typeface="Arial" panose="020B0604020202020204" pitchFamily="34" charset="0"/>
                          <a:cs typeface="Arial" panose="020B0604020202020204" pitchFamily="34" charset="0"/>
                        </a:rPr>
                        <a:t>19,78 ± 3,06</a:t>
                      </a:r>
                    </a:p>
                    <a:p>
                      <a:pPr algn="ctr">
                        <a:lnSpc>
                          <a:spcPct val="150000"/>
                        </a:lnSpc>
                        <a:spcAft>
                          <a:spcPts val="0"/>
                        </a:spcAft>
                      </a:pPr>
                      <a:r>
                        <a:rPr lang="es-ES" sz="3200" dirty="0">
                          <a:effectLst/>
                          <a:latin typeface="Arial" panose="020B0604020202020204" pitchFamily="34" charset="0"/>
                          <a:cs typeface="Arial" panose="020B0604020202020204" pitchFamily="34" charset="0"/>
                        </a:rPr>
                        <a:t>p= 0,557</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0"/>
                        </a:spcAft>
                      </a:pPr>
                      <a:r>
                        <a:rPr lang="es-ES" sz="3200" dirty="0">
                          <a:effectLst/>
                          <a:latin typeface="Arial" panose="020B0604020202020204" pitchFamily="34" charset="0"/>
                          <a:cs typeface="Arial" panose="020B0604020202020204" pitchFamily="34" charset="0"/>
                        </a:rPr>
                        <a:t>30</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200" dirty="0">
                          <a:effectLst/>
                          <a:latin typeface="Arial" panose="020B0604020202020204" pitchFamily="34" charset="0"/>
                          <a:cs typeface="Arial" panose="020B0604020202020204" pitchFamily="34" charset="0"/>
                        </a:rPr>
                        <a:t>19,32 ± 3,31</a:t>
                      </a:r>
                    </a:p>
                    <a:p>
                      <a:pPr algn="ctr">
                        <a:lnSpc>
                          <a:spcPct val="150000"/>
                        </a:lnSpc>
                        <a:spcAft>
                          <a:spcPts val="0"/>
                        </a:spcAft>
                      </a:pPr>
                      <a:r>
                        <a:rPr lang="es-ES" sz="3200" dirty="0">
                          <a:effectLst/>
                          <a:latin typeface="Arial" panose="020B0604020202020204" pitchFamily="34" charset="0"/>
                          <a:cs typeface="Arial" panose="020B0604020202020204" pitchFamily="34" charset="0"/>
                        </a:rPr>
                        <a:t>p= 0,28</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ctr">
                        <a:lnSpc>
                          <a:spcPct val="150000"/>
                        </a:lnSpc>
                        <a:spcAft>
                          <a:spcPts val="0"/>
                        </a:spcAft>
                      </a:pPr>
                      <a:r>
                        <a:rPr lang="es-ES" sz="2800">
                          <a:effectLst/>
                          <a:latin typeface="Arial" panose="020B0604020202020204" pitchFamily="34" charset="0"/>
                          <a:cs typeface="Arial" panose="020B0604020202020204" pitchFamily="34" charset="0"/>
                        </a:rPr>
                        <a:t>Hipertensos</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0"/>
                        </a:spcAft>
                      </a:pPr>
                      <a:r>
                        <a:rPr lang="es-ES" sz="3200">
                          <a:effectLst/>
                          <a:latin typeface="Arial" panose="020B0604020202020204" pitchFamily="34" charset="0"/>
                          <a:cs typeface="Arial" panose="020B0604020202020204" pitchFamily="34" charset="0"/>
                        </a:rPr>
                        <a:t>29</a:t>
                      </a:r>
                      <a:endParaRPr lang="es-E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200" dirty="0">
                          <a:effectLst/>
                          <a:latin typeface="Arial" panose="020B0604020202020204" pitchFamily="34" charset="0"/>
                          <a:cs typeface="Arial" panose="020B0604020202020204" pitchFamily="34" charset="0"/>
                        </a:rPr>
                        <a:t>19,45 ± 2,81</a:t>
                      </a:r>
                    </a:p>
                    <a:p>
                      <a:pPr algn="ctr">
                        <a:lnSpc>
                          <a:spcPct val="150000"/>
                        </a:lnSpc>
                        <a:spcAft>
                          <a:spcPts val="0"/>
                        </a:spcAft>
                      </a:pPr>
                      <a:r>
                        <a:rPr lang="es-ES" sz="3200" dirty="0">
                          <a:effectLst/>
                          <a:latin typeface="Arial" panose="020B0604020202020204" pitchFamily="34" charset="0"/>
                          <a:cs typeface="Arial" panose="020B0604020202020204" pitchFamily="34" charset="0"/>
                        </a:rPr>
                        <a:t> p= 0,864</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0"/>
                        </a:spcAft>
                      </a:pPr>
                      <a:r>
                        <a:rPr lang="es-ES" sz="3200" dirty="0">
                          <a:effectLst/>
                          <a:latin typeface="Arial" panose="020B0604020202020204" pitchFamily="34" charset="0"/>
                          <a:cs typeface="Arial" panose="020B0604020202020204" pitchFamily="34" charset="0"/>
                        </a:rPr>
                        <a:t>5</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0"/>
                        </a:spcAft>
                      </a:pPr>
                      <a:r>
                        <a:rPr lang="es-ES" sz="3200" dirty="0">
                          <a:effectLst/>
                          <a:latin typeface="Arial" panose="020B0604020202020204" pitchFamily="34" charset="0"/>
                          <a:cs typeface="Arial" panose="020B0604020202020204" pitchFamily="34" charset="0"/>
                        </a:rPr>
                        <a:t>21,66 ± 3,80</a:t>
                      </a:r>
                    </a:p>
                    <a:p>
                      <a:pPr algn="ctr">
                        <a:lnSpc>
                          <a:spcPct val="150000"/>
                        </a:lnSpc>
                        <a:spcAft>
                          <a:spcPts val="0"/>
                        </a:spcAft>
                      </a:pPr>
                      <a:r>
                        <a:rPr lang="es-ES" sz="3200" dirty="0">
                          <a:effectLst/>
                          <a:latin typeface="Arial" panose="020B0604020202020204" pitchFamily="34" charset="0"/>
                          <a:cs typeface="Arial" panose="020B0604020202020204" pitchFamily="34" charset="0"/>
                        </a:rPr>
                        <a:t>p= 0,31</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algn="ctr">
                        <a:lnSpc>
                          <a:spcPct val="150000"/>
                        </a:lnSpc>
                        <a:spcAft>
                          <a:spcPts val="0"/>
                        </a:spcAft>
                      </a:pPr>
                      <a:r>
                        <a:rPr lang="es-ES" sz="2800">
                          <a:effectLst/>
                          <a:latin typeface="Arial" panose="020B0604020202020204" pitchFamily="34" charset="0"/>
                          <a:cs typeface="Arial" panose="020B0604020202020204" pitchFamily="34" charset="0"/>
                        </a:rPr>
                        <a:t>Total</a:t>
                      </a:r>
                      <a:endParaRPr lang="es-E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0"/>
                        </a:spcAft>
                      </a:pPr>
                      <a:r>
                        <a:rPr lang="es-ES" sz="3200">
                          <a:effectLst/>
                          <a:latin typeface="Arial" panose="020B0604020202020204" pitchFamily="34" charset="0"/>
                          <a:cs typeface="Arial" panose="020B0604020202020204" pitchFamily="34" charset="0"/>
                        </a:rPr>
                        <a:t>389</a:t>
                      </a:r>
                      <a:endParaRPr lang="es-E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200" dirty="0">
                          <a:effectLst/>
                          <a:latin typeface="Arial" panose="020B0604020202020204" pitchFamily="34" charset="0"/>
                          <a:cs typeface="Arial" panose="020B0604020202020204" pitchFamily="34" charset="0"/>
                        </a:rPr>
                        <a:t>-</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6000"/>
                        </a:lnSpc>
                        <a:spcAft>
                          <a:spcPts val="0"/>
                        </a:spcAft>
                      </a:pPr>
                      <a:r>
                        <a:rPr lang="es-ES" sz="3200">
                          <a:effectLst/>
                          <a:latin typeface="Arial" panose="020B0604020202020204" pitchFamily="34" charset="0"/>
                          <a:cs typeface="Arial" panose="020B0604020202020204" pitchFamily="34" charset="0"/>
                        </a:rPr>
                        <a:t>81</a:t>
                      </a:r>
                      <a:endParaRPr lang="es-ES" sz="32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50000"/>
                        </a:lnSpc>
                        <a:spcAft>
                          <a:spcPts val="0"/>
                        </a:spcAft>
                      </a:pPr>
                      <a:r>
                        <a:rPr lang="es-ES" sz="3200" dirty="0">
                          <a:effectLst/>
                          <a:latin typeface="Arial" panose="020B0604020202020204" pitchFamily="34" charset="0"/>
                          <a:cs typeface="Arial" panose="020B0604020202020204" pitchFamily="34" charset="0"/>
                        </a:rPr>
                        <a:t>-</a:t>
                      </a:r>
                      <a:endParaRPr lang="es-E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14" name="Rectángulo 13"/>
          <p:cNvSpPr/>
          <p:nvPr/>
        </p:nvSpPr>
        <p:spPr>
          <a:xfrm>
            <a:off x="621884" y="29984648"/>
            <a:ext cx="11939084" cy="1248803"/>
          </a:xfrm>
          <a:prstGeom prst="rect">
            <a:avLst/>
          </a:prstGeom>
        </p:spPr>
        <p:txBody>
          <a:bodyPr wrap="square">
            <a:spAutoFit/>
          </a:bodyPr>
          <a:lstStyle/>
          <a:p>
            <a:pPr>
              <a:lnSpc>
                <a:spcPct val="107000"/>
              </a:lnSpc>
              <a:spcAft>
                <a:spcPts val="800"/>
              </a:spcAft>
            </a:pPr>
            <a:r>
              <a:rPr lang="es-ES" sz="3200" dirty="0">
                <a:latin typeface="Arial" panose="020B0604020202020204" pitchFamily="34" charset="0"/>
                <a:ea typeface="Calibri" panose="020F0502020204030204" pitchFamily="34" charset="0"/>
                <a:cs typeface="Arial" panose="020B0604020202020204" pitchFamily="34" charset="0"/>
              </a:rPr>
              <a:t>Nivel de significación p&lt;0,05 para los grupos NT vs PHT </a:t>
            </a:r>
            <a:endParaRPr lang="es-ES" sz="3200" dirty="0" smtClean="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s-ES" sz="3200" dirty="0" smtClean="0">
                <a:latin typeface="Arial" panose="020B0604020202020204" pitchFamily="34" charset="0"/>
                <a:ea typeface="Calibri" panose="020F0502020204030204" pitchFamily="34" charset="0"/>
                <a:cs typeface="Arial" panose="020B0604020202020204" pitchFamily="34" charset="0"/>
              </a:rPr>
              <a:t>y </a:t>
            </a:r>
            <a:r>
              <a:rPr lang="es-ES" sz="3200" dirty="0">
                <a:latin typeface="Arial" panose="020B0604020202020204" pitchFamily="34" charset="0"/>
                <a:ea typeface="Calibri" panose="020F0502020204030204" pitchFamily="34" charset="0"/>
                <a:cs typeface="Arial" panose="020B0604020202020204" pitchFamily="34" charset="0"/>
              </a:rPr>
              <a:t>NT vs HT, test students. </a:t>
            </a:r>
            <a:r>
              <a:rPr lang="es-ES" sz="3200" dirty="0" smtClean="0">
                <a:latin typeface="Arial" panose="020B0604020202020204" pitchFamily="34" charset="0"/>
                <a:ea typeface="Calibri" panose="020F0502020204030204" pitchFamily="34" charset="0"/>
                <a:cs typeface="Arial" panose="020B0604020202020204" pitchFamily="34" charset="0"/>
              </a:rPr>
              <a:t>Fuente </a:t>
            </a:r>
            <a:r>
              <a:rPr lang="es-ES" sz="3200" dirty="0">
                <a:latin typeface="Arial" panose="020B0604020202020204" pitchFamily="34" charset="0"/>
                <a:ea typeface="Calibri" panose="020F0502020204030204" pitchFamily="34" charset="0"/>
                <a:cs typeface="Arial" panose="020B0604020202020204" pitchFamily="34" charset="0"/>
              </a:rPr>
              <a:t>BD del proyecto PROCDEC</a:t>
            </a:r>
            <a:endParaRPr lang="es-ES" sz="3200"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CuadroTexto 1"/>
          <p:cNvSpPr txBox="1"/>
          <p:nvPr/>
        </p:nvSpPr>
        <p:spPr>
          <a:xfrm>
            <a:off x="12923520" y="24566880"/>
            <a:ext cx="5242560" cy="707886"/>
          </a:xfrm>
          <a:prstGeom prst="rect">
            <a:avLst/>
          </a:prstGeom>
          <a:noFill/>
        </p:spPr>
        <p:txBody>
          <a:bodyPr wrap="square" rtlCol="0">
            <a:spAutoFit/>
          </a:bodyPr>
          <a:lstStyle/>
          <a:p>
            <a:r>
              <a:rPr lang="es-ES" sz="4000" dirty="0" smtClean="0">
                <a:latin typeface="Arial" panose="020B0604020202020204" pitchFamily="34" charset="0"/>
                <a:cs typeface="Arial" panose="020B0604020202020204" pitchFamily="34" charset="0"/>
              </a:rPr>
              <a:t>CONCLUSIONES</a:t>
            </a:r>
            <a:endParaRPr lang="es-ES" sz="4000" dirty="0">
              <a:latin typeface="Arial" panose="020B0604020202020204" pitchFamily="34" charset="0"/>
              <a:cs typeface="Arial" panose="020B0604020202020204" pitchFamily="34" charset="0"/>
            </a:endParaRPr>
          </a:p>
        </p:txBody>
      </p:sp>
      <p:sp>
        <p:nvSpPr>
          <p:cNvPr id="7" name="Rectángulo 6"/>
          <p:cNvSpPr/>
          <p:nvPr/>
        </p:nvSpPr>
        <p:spPr>
          <a:xfrm>
            <a:off x="12945428" y="25633418"/>
            <a:ext cx="11316652" cy="3046988"/>
          </a:xfrm>
          <a:prstGeom prst="rect">
            <a:avLst/>
          </a:prstGeom>
        </p:spPr>
        <p:txBody>
          <a:bodyPr wrap="square">
            <a:spAutoFit/>
          </a:bodyPr>
          <a:lstStyle/>
          <a:p>
            <a:pPr algn="just"/>
            <a:r>
              <a:rPr lang="es-419" sz="4800" dirty="0">
                <a:latin typeface="Arial" panose="020B0604020202020204" pitchFamily="34" charset="0"/>
                <a:cs typeface="Arial" panose="020B0604020202020204" pitchFamily="34" charset="0"/>
              </a:rPr>
              <a:t>Las concentraciones de cobre </a:t>
            </a:r>
            <a:r>
              <a:rPr lang="es-419" sz="4800">
                <a:latin typeface="Arial" panose="020B0604020202020204" pitchFamily="34" charset="0"/>
                <a:cs typeface="Arial" panose="020B0604020202020204" pitchFamily="34" charset="0"/>
              </a:rPr>
              <a:t>no </a:t>
            </a:r>
            <a:r>
              <a:rPr lang="es-419" sz="4800" smtClean="0">
                <a:latin typeface="Arial" panose="020B0604020202020204" pitchFamily="34" charset="0"/>
                <a:cs typeface="Arial" panose="020B0604020202020204" pitchFamily="34" charset="0"/>
              </a:rPr>
              <a:t>presentaron</a:t>
            </a:r>
            <a:r>
              <a:rPr lang="es-419" sz="4800" smtClean="0">
                <a:latin typeface="Arial" panose="020B0604020202020204" pitchFamily="34" charset="0"/>
                <a:cs typeface="Arial" panose="020B0604020202020204" pitchFamily="34" charset="0"/>
              </a:rPr>
              <a:t> </a:t>
            </a:r>
            <a:r>
              <a:rPr lang="es-419" sz="4800" dirty="0">
                <a:latin typeface="Arial" panose="020B0604020202020204" pitchFamily="34" charset="0"/>
                <a:cs typeface="Arial" panose="020B0604020202020204" pitchFamily="34" charset="0"/>
              </a:rPr>
              <a:t>afectaciones significativas en los niños prehipertensos e hipertensos en los grupos estudiados.</a:t>
            </a:r>
            <a:endParaRPr lang="es-ES"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6037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653</TotalTime>
  <Words>612</Words>
  <Application>Microsoft Office PowerPoint</Application>
  <PresentationFormat>Personalizado</PresentationFormat>
  <Paragraphs>105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Jesus Isaias Alfonso Rodriguez</dc:creator>
  <cp:lastModifiedBy>Usuario de Windows</cp:lastModifiedBy>
  <cp:revision>28</cp:revision>
  <dcterms:created xsi:type="dcterms:W3CDTF">2024-04-04T12:58:33Z</dcterms:created>
  <dcterms:modified xsi:type="dcterms:W3CDTF">2024-04-14T16:12:28Z</dcterms:modified>
</cp:coreProperties>
</file>