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2399288"/>
  <p:notesSz cx="6858000" cy="9144000"/>
  <p:defaultTextStyle>
    <a:defPPr>
      <a:defRPr lang="es-ES"/>
    </a:defPPr>
    <a:lvl1pPr marL="0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1pPr>
    <a:lvl2pPr marL="1645669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2pPr>
    <a:lvl3pPr marL="3291338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3pPr>
    <a:lvl4pPr marL="4937007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4pPr>
    <a:lvl5pPr marL="6582676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5pPr>
    <a:lvl6pPr marL="8228345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6pPr>
    <a:lvl7pPr marL="9874014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7pPr>
    <a:lvl8pPr marL="11519683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8pPr>
    <a:lvl9pPr marL="13165352" algn="l" defTabSz="3291338" rtl="0" eaLnBrk="1" latinLnBrk="0" hangingPunct="1">
      <a:defRPr sz="64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576" y="-48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50615-84B4-4189-8D71-55DD81A4F537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1143000"/>
            <a:ext cx="2400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2E559-B33E-47BF-9EA2-B811E69AB1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964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1pPr>
    <a:lvl2pPr marL="630525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2pPr>
    <a:lvl3pPr marL="1261049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3pPr>
    <a:lvl4pPr marL="1891574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4pPr>
    <a:lvl5pPr marL="2522098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5pPr>
    <a:lvl6pPr marL="3152623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6pPr>
    <a:lvl7pPr marL="3783147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7pPr>
    <a:lvl8pPr marL="4413672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8pPr>
    <a:lvl9pPr marL="5044196" algn="l" defTabSz="1261049" rtl="0" eaLnBrk="1" latinLnBrk="0" hangingPunct="1">
      <a:defRPr sz="16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2E559-B33E-47BF-9EA2-B811E69AB18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75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89999" y="10064782"/>
            <a:ext cx="21419979" cy="69448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79997" y="18359596"/>
            <a:ext cx="17639983" cy="827981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93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386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579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773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966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15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353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546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5971216" y="4492405"/>
            <a:ext cx="11160615" cy="9579539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480624" y="4492405"/>
            <a:ext cx="33070591" cy="9579539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624" y="20819546"/>
            <a:ext cx="21419979" cy="6434859"/>
          </a:xfrm>
        </p:spPr>
        <p:txBody>
          <a:bodyPr anchor="t"/>
          <a:lstStyle>
            <a:lvl1pPr algn="l">
              <a:defRPr sz="104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624" y="13732203"/>
            <a:ext cx="21419979" cy="7087343"/>
          </a:xfrm>
        </p:spPr>
        <p:txBody>
          <a:bodyPr anchor="b"/>
          <a:lstStyle>
            <a:lvl1pPr marL="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1pPr>
            <a:lvl2pPr marL="1193292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2pPr>
            <a:lvl3pPr marL="238658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3pPr>
            <a:lvl4pPr marL="357987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4pPr>
            <a:lvl5pPr marL="4773168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5pPr>
            <a:lvl6pPr marL="5966460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6pPr>
            <a:lvl7pPr marL="715975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7pPr>
            <a:lvl8pPr marL="835304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8pPr>
            <a:lvl9pPr marL="954633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480624" y="26196927"/>
            <a:ext cx="22115602" cy="74090869"/>
          </a:xfrm>
        </p:spPr>
        <p:txBody>
          <a:bodyPr/>
          <a:lstStyle>
            <a:lvl1pPr>
              <a:defRPr sz="7300"/>
            </a:lvl1pPr>
            <a:lvl2pPr>
              <a:defRPr sz="63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5016226" y="26196927"/>
            <a:ext cx="22115605" cy="74090869"/>
          </a:xfrm>
        </p:spPr>
        <p:txBody>
          <a:bodyPr/>
          <a:lstStyle>
            <a:lvl1pPr>
              <a:defRPr sz="7300"/>
            </a:lvl1pPr>
            <a:lvl2pPr>
              <a:defRPr sz="6300"/>
            </a:lvl2pPr>
            <a:lvl3pPr>
              <a:defRPr sz="52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000" y="1297473"/>
            <a:ext cx="22679978" cy="5399881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000" y="7252344"/>
            <a:ext cx="11134365" cy="3022431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193292" indent="0">
              <a:buNone/>
              <a:defRPr sz="5200" b="1"/>
            </a:lvl2pPr>
            <a:lvl3pPr marL="2386584" indent="0">
              <a:buNone/>
              <a:defRPr sz="4700" b="1"/>
            </a:lvl3pPr>
            <a:lvl4pPr marL="3579876" indent="0">
              <a:buNone/>
              <a:defRPr sz="4200" b="1"/>
            </a:lvl4pPr>
            <a:lvl5pPr marL="4773168" indent="0">
              <a:buNone/>
              <a:defRPr sz="4200" b="1"/>
            </a:lvl5pPr>
            <a:lvl6pPr marL="5966460" indent="0">
              <a:buNone/>
              <a:defRPr sz="4200" b="1"/>
            </a:lvl6pPr>
            <a:lvl7pPr marL="7159752" indent="0">
              <a:buNone/>
              <a:defRPr sz="4200" b="1"/>
            </a:lvl7pPr>
            <a:lvl8pPr marL="8353044" indent="0">
              <a:buNone/>
              <a:defRPr sz="4200" b="1"/>
            </a:lvl8pPr>
            <a:lvl9pPr marL="9546336" indent="0">
              <a:buNone/>
              <a:defRPr sz="4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000" y="10274775"/>
            <a:ext cx="11134365" cy="18667092"/>
          </a:xfrm>
        </p:spPr>
        <p:txBody>
          <a:bodyPr/>
          <a:lstStyle>
            <a:lvl1pPr>
              <a:defRPr sz="6300"/>
            </a:lvl1pPr>
            <a:lvl2pPr>
              <a:defRPr sz="52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1239" y="7252344"/>
            <a:ext cx="11138740" cy="3022431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193292" indent="0">
              <a:buNone/>
              <a:defRPr sz="5200" b="1"/>
            </a:lvl2pPr>
            <a:lvl3pPr marL="2386584" indent="0">
              <a:buNone/>
              <a:defRPr sz="4700" b="1"/>
            </a:lvl3pPr>
            <a:lvl4pPr marL="3579876" indent="0">
              <a:buNone/>
              <a:defRPr sz="4200" b="1"/>
            </a:lvl4pPr>
            <a:lvl5pPr marL="4773168" indent="0">
              <a:buNone/>
              <a:defRPr sz="4200" b="1"/>
            </a:lvl5pPr>
            <a:lvl6pPr marL="5966460" indent="0">
              <a:buNone/>
              <a:defRPr sz="4200" b="1"/>
            </a:lvl6pPr>
            <a:lvl7pPr marL="7159752" indent="0">
              <a:buNone/>
              <a:defRPr sz="4200" b="1"/>
            </a:lvl7pPr>
            <a:lvl8pPr marL="8353044" indent="0">
              <a:buNone/>
              <a:defRPr sz="4200" b="1"/>
            </a:lvl8pPr>
            <a:lvl9pPr marL="9546336" indent="0">
              <a:buNone/>
              <a:defRPr sz="4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1239" y="10274775"/>
            <a:ext cx="11138740" cy="18667092"/>
          </a:xfrm>
        </p:spPr>
        <p:txBody>
          <a:bodyPr/>
          <a:lstStyle>
            <a:lvl1pPr>
              <a:defRPr sz="6300"/>
            </a:lvl1pPr>
            <a:lvl2pPr>
              <a:defRPr sz="5200"/>
            </a:lvl2pPr>
            <a:lvl3pPr>
              <a:defRPr sz="4700"/>
            </a:lvl3pPr>
            <a:lvl4pPr>
              <a:defRPr sz="4200"/>
            </a:lvl4pPr>
            <a:lvl5pPr>
              <a:defRPr sz="4200"/>
            </a:lvl5pPr>
            <a:lvl6pPr>
              <a:defRPr sz="4200"/>
            </a:lvl6pPr>
            <a:lvl7pPr>
              <a:defRPr sz="4200"/>
            </a:lvl7pPr>
            <a:lvl8pPr>
              <a:defRPr sz="4200"/>
            </a:lvl8pPr>
            <a:lvl9pPr>
              <a:defRPr sz="4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001" y="1289973"/>
            <a:ext cx="8290618" cy="5489879"/>
          </a:xfrm>
        </p:spPr>
        <p:txBody>
          <a:bodyPr anchor="b"/>
          <a:lstStyle>
            <a:lvl1pPr algn="l">
              <a:defRPr sz="5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2491" y="1289974"/>
            <a:ext cx="14087486" cy="27651895"/>
          </a:xfrm>
        </p:spPr>
        <p:txBody>
          <a:bodyPr/>
          <a:lstStyle>
            <a:lvl1pPr>
              <a:defRPr sz="8400"/>
            </a:lvl1pPr>
            <a:lvl2pPr>
              <a:defRPr sz="7300"/>
            </a:lvl2pPr>
            <a:lvl3pPr>
              <a:defRPr sz="63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001" y="6779854"/>
            <a:ext cx="8290618" cy="22162016"/>
          </a:xfrm>
        </p:spPr>
        <p:txBody>
          <a:bodyPr/>
          <a:lstStyle>
            <a:lvl1pPr marL="0" indent="0">
              <a:buNone/>
              <a:defRPr sz="3700"/>
            </a:lvl1pPr>
            <a:lvl2pPr marL="1193292" indent="0">
              <a:buNone/>
              <a:defRPr sz="3100"/>
            </a:lvl2pPr>
            <a:lvl3pPr marL="2386584" indent="0">
              <a:buNone/>
              <a:defRPr sz="2600"/>
            </a:lvl3pPr>
            <a:lvl4pPr marL="3579876" indent="0">
              <a:buNone/>
              <a:defRPr sz="2300"/>
            </a:lvl4pPr>
            <a:lvl5pPr marL="4773168" indent="0">
              <a:buNone/>
              <a:defRPr sz="2300"/>
            </a:lvl5pPr>
            <a:lvl6pPr marL="5966460" indent="0">
              <a:buNone/>
              <a:defRPr sz="2300"/>
            </a:lvl6pPr>
            <a:lvl7pPr marL="7159752" indent="0">
              <a:buNone/>
              <a:defRPr sz="2300"/>
            </a:lvl7pPr>
            <a:lvl8pPr marL="8353044" indent="0">
              <a:buNone/>
              <a:defRPr sz="2300"/>
            </a:lvl8pPr>
            <a:lvl9pPr marL="9546336" indent="0">
              <a:buNone/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371" y="22679503"/>
            <a:ext cx="15119985" cy="2677443"/>
          </a:xfrm>
        </p:spPr>
        <p:txBody>
          <a:bodyPr anchor="b"/>
          <a:lstStyle>
            <a:lvl1pPr algn="l">
              <a:defRPr sz="5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371" y="2894937"/>
            <a:ext cx="15119985" cy="19439573"/>
          </a:xfrm>
        </p:spPr>
        <p:txBody>
          <a:bodyPr/>
          <a:lstStyle>
            <a:lvl1pPr marL="0" indent="0">
              <a:buNone/>
              <a:defRPr sz="8400"/>
            </a:lvl1pPr>
            <a:lvl2pPr marL="1193292" indent="0">
              <a:buNone/>
              <a:defRPr sz="7300"/>
            </a:lvl2pPr>
            <a:lvl3pPr marL="2386584" indent="0">
              <a:buNone/>
              <a:defRPr sz="6300"/>
            </a:lvl3pPr>
            <a:lvl4pPr marL="3579876" indent="0">
              <a:buNone/>
              <a:defRPr sz="5200"/>
            </a:lvl4pPr>
            <a:lvl5pPr marL="4773168" indent="0">
              <a:buNone/>
              <a:defRPr sz="5200"/>
            </a:lvl5pPr>
            <a:lvl6pPr marL="5966460" indent="0">
              <a:buNone/>
              <a:defRPr sz="5200"/>
            </a:lvl6pPr>
            <a:lvl7pPr marL="7159752" indent="0">
              <a:buNone/>
              <a:defRPr sz="5200"/>
            </a:lvl7pPr>
            <a:lvl8pPr marL="8353044" indent="0">
              <a:buNone/>
              <a:defRPr sz="5200"/>
            </a:lvl8pPr>
            <a:lvl9pPr marL="9546336" indent="0">
              <a:buNone/>
              <a:defRPr sz="52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371" y="25356945"/>
            <a:ext cx="15119985" cy="3802414"/>
          </a:xfrm>
        </p:spPr>
        <p:txBody>
          <a:bodyPr/>
          <a:lstStyle>
            <a:lvl1pPr marL="0" indent="0">
              <a:buNone/>
              <a:defRPr sz="3700"/>
            </a:lvl1pPr>
            <a:lvl2pPr marL="1193292" indent="0">
              <a:buNone/>
              <a:defRPr sz="3100"/>
            </a:lvl2pPr>
            <a:lvl3pPr marL="2386584" indent="0">
              <a:buNone/>
              <a:defRPr sz="2600"/>
            </a:lvl3pPr>
            <a:lvl4pPr marL="3579876" indent="0">
              <a:buNone/>
              <a:defRPr sz="2300"/>
            </a:lvl4pPr>
            <a:lvl5pPr marL="4773168" indent="0">
              <a:buNone/>
              <a:defRPr sz="2300"/>
            </a:lvl5pPr>
            <a:lvl6pPr marL="5966460" indent="0">
              <a:buNone/>
              <a:defRPr sz="2300"/>
            </a:lvl6pPr>
            <a:lvl7pPr marL="7159752" indent="0">
              <a:buNone/>
              <a:defRPr sz="2300"/>
            </a:lvl7pPr>
            <a:lvl8pPr marL="8353044" indent="0">
              <a:buNone/>
              <a:defRPr sz="2300"/>
            </a:lvl8pPr>
            <a:lvl9pPr marL="9546336" indent="0">
              <a:buNone/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260000" y="1297473"/>
            <a:ext cx="22679978" cy="5399881"/>
          </a:xfrm>
          <a:prstGeom prst="rect">
            <a:avLst/>
          </a:prstGeom>
        </p:spPr>
        <p:txBody>
          <a:bodyPr vert="horz" lIns="238658" tIns="119329" rIns="238658" bIns="119329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000" y="7559836"/>
            <a:ext cx="22679978" cy="21382033"/>
          </a:xfrm>
          <a:prstGeom prst="rect">
            <a:avLst/>
          </a:prstGeom>
        </p:spPr>
        <p:txBody>
          <a:bodyPr vert="horz" lIns="238658" tIns="119329" rIns="238658" bIns="11932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260000" y="30029343"/>
            <a:ext cx="5879994" cy="1724962"/>
          </a:xfrm>
          <a:prstGeom prst="rect">
            <a:avLst/>
          </a:prstGeom>
        </p:spPr>
        <p:txBody>
          <a:bodyPr vert="horz" lIns="238658" tIns="119329" rIns="238658" bIns="119329" rtlCol="0" anchor="ctr"/>
          <a:lstStyle>
            <a:lvl1pPr algn="l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3A468-0C27-4365-BEAC-B6382F643D03}" type="datetimeFigureOut">
              <a:rPr lang="es-ES" smtClean="0"/>
              <a:t>28/04/2024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609992" y="30029343"/>
            <a:ext cx="7979993" cy="1724962"/>
          </a:xfrm>
          <a:prstGeom prst="rect">
            <a:avLst/>
          </a:prstGeom>
        </p:spPr>
        <p:txBody>
          <a:bodyPr vert="horz" lIns="238658" tIns="119329" rIns="238658" bIns="119329" rtlCol="0" anchor="ctr"/>
          <a:lstStyle>
            <a:lvl1pPr algn="ct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8059984" y="30029343"/>
            <a:ext cx="5879994" cy="1724962"/>
          </a:xfrm>
          <a:prstGeom prst="rect">
            <a:avLst/>
          </a:prstGeom>
        </p:spPr>
        <p:txBody>
          <a:bodyPr vert="horz" lIns="238658" tIns="119329" rIns="238658" bIns="119329" rtlCol="0" anchor="ctr"/>
          <a:lstStyle>
            <a:lvl1pPr algn="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8C850-DE00-49FA-9A3B-FF3DF84AD9B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86584" rtl="0" eaLnBrk="1" latinLnBrk="0" hangingPunct="1">
        <a:spcBef>
          <a:spcPct val="0"/>
        </a:spcBef>
        <a:buNone/>
        <a:defRPr sz="11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4969" indent="-894969" algn="l" defTabSz="2386584" rtl="0" eaLnBrk="1" latinLnBrk="0" hangingPunct="1">
        <a:spcBef>
          <a:spcPct val="20000"/>
        </a:spcBef>
        <a:buFont typeface="Arial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1939100" indent="-745808" algn="l" defTabSz="2386584" rtl="0" eaLnBrk="1" latinLnBrk="0" hangingPunct="1">
        <a:spcBef>
          <a:spcPct val="20000"/>
        </a:spcBef>
        <a:buFont typeface="Arial" pitchFamily="34" charset="0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2983230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4176522" indent="-596646" algn="l" defTabSz="2386584" rtl="0" eaLnBrk="1" latinLnBrk="0" hangingPunct="1">
        <a:spcBef>
          <a:spcPct val="20000"/>
        </a:spcBef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4pPr>
      <a:lvl5pPr marL="5369814" indent="-596646" algn="l" defTabSz="2386584" rtl="0" eaLnBrk="1" latinLnBrk="0" hangingPunct="1">
        <a:spcBef>
          <a:spcPct val="20000"/>
        </a:spcBef>
        <a:buFont typeface="Arial" pitchFamily="34" charset="0"/>
        <a:buChar char="»"/>
        <a:defRPr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6563106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6pPr>
      <a:lvl7pPr marL="7756398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7pPr>
      <a:lvl8pPr marL="8949690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8pPr>
      <a:lvl9pPr marL="10142982" indent="-596646" algn="l" defTabSz="2386584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93292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2pPr>
      <a:lvl3pPr marL="2386584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579876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773168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66460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159752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353044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546336" algn="l" defTabSz="2386584" rtl="0" eaLnBrk="1" latinLnBrk="0" hangingPunct="1"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aces@infomed.sld.c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68722" y="963035"/>
            <a:ext cx="21776481" cy="1728516"/>
          </a:xfrm>
        </p:spPr>
        <p:txBody>
          <a:bodyPr>
            <a:normAutofit fontScale="90000"/>
          </a:bodyPr>
          <a:lstStyle/>
          <a:p>
            <a:r>
              <a:rPr lang="es-CU" sz="3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RENDIMIENTO ACADÉMICO EN PRIMER AÑO DE MEDICINA </a:t>
            </a:r>
            <a:r>
              <a:rPr lang="es-CU" sz="3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POSTERIOR AL PERIODO DE CONFINAMIENTO POR COVID-19</a:t>
            </a:r>
            <a:r>
              <a:rPr lang="es-C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s-CU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t-BR" sz="3600" dirty="0" smtClean="0">
                <a:latin typeface="Garamond" panose="02020404030301010803" pitchFamily="18" charset="0"/>
              </a:rPr>
              <a:t> </a:t>
            </a:r>
            <a:r>
              <a:rPr lang="pt-BR" sz="2900" dirty="0" err="1">
                <a:latin typeface="Arial" panose="020B0604020202020204" pitchFamily="34" charset="0"/>
                <a:cs typeface="Arial" panose="020B0604020202020204" pitchFamily="34" charset="0"/>
              </a:rPr>
              <a:t>MCs</a:t>
            </a:r>
            <a:r>
              <a:rPr lang="pt-BR" sz="2900" dirty="0">
                <a:latin typeface="Arial" panose="020B0604020202020204" pitchFamily="34" charset="0"/>
                <a:cs typeface="Arial" panose="020B0604020202020204" pitchFamily="34" charset="0"/>
              </a:rPr>
              <a:t> Dra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. Ela 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M. Céspedes Miranda*, </a:t>
            </a:r>
            <a:r>
              <a:rPr lang="pt-BR" sz="2900" dirty="0" err="1">
                <a:latin typeface="Arial" pitchFamily="34" charset="0"/>
                <a:cs typeface="Arial" pitchFamily="34" charset="0"/>
              </a:rPr>
              <a:t>MCs</a:t>
            </a:r>
            <a:r>
              <a:rPr lang="pt-BR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900" dirty="0" smtClean="0">
                <a:latin typeface="Arial" pitchFamily="34" charset="0"/>
                <a:cs typeface="Arial" pitchFamily="34" charset="0"/>
              </a:rPr>
              <a:t> Dra. </a:t>
            </a:r>
            <a:r>
              <a:rPr lang="pt-BR" sz="2900" dirty="0" err="1" smtClean="0">
                <a:latin typeface="Arial" pitchFamily="34" charset="0"/>
                <a:cs typeface="Arial" pitchFamily="34" charset="0"/>
              </a:rPr>
              <a:t>MCs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>Dra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Niurelkis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>Suárez Castillo, 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>MCs. Lic. Evangelina Carrión Pérez, Dra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. Alina Guerrero Ramírez, 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MCs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. Dra.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Jannette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Espinosa 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Martínez, 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MCs. Lic.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Yudith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Chirolded</a:t>
            </a:r>
            <a:r>
              <a:rPr lang="es-ES_tradnl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900" dirty="0" err="1" smtClean="0">
                <a:latin typeface="Arial" pitchFamily="34" charset="0"/>
                <a:cs typeface="Arial" pitchFamily="34" charset="0"/>
              </a:rPr>
              <a:t>Cabarroi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900" dirty="0">
                <a:latin typeface="Arial" pitchFamily="34" charset="0"/>
                <a:cs typeface="Arial" pitchFamily="34" charset="0"/>
              </a:rPr>
            </a:br>
            <a:r>
              <a:rPr lang="es-ES_tradnl" sz="2900" dirty="0">
                <a:latin typeface="Arial" pitchFamily="34" charset="0"/>
                <a:cs typeface="Arial" pitchFamily="34" charset="0"/>
              </a:rPr>
              <a:t>*Correo electrónico: </a:t>
            </a:r>
            <a:r>
              <a:rPr lang="es-ES_tradnl" sz="2900" dirty="0">
                <a:latin typeface="Arial" pitchFamily="34" charset="0"/>
                <a:cs typeface="Arial" pitchFamily="34" charset="0"/>
                <a:hlinkClick r:id="rId3"/>
              </a:rPr>
              <a:t>elaces@infomed.sld.cu</a:t>
            </a:r>
            <a:r>
              <a:rPr lang="es-ES_tradnl" sz="2900" dirty="0">
                <a:latin typeface="Arial" pitchFamily="34" charset="0"/>
                <a:cs typeface="Arial" pitchFamily="34" charset="0"/>
              </a:rPr>
              <a:t>. FCM “Calixto García”. La Habana</a:t>
            </a:r>
            <a:endParaRPr lang="es-ES" sz="2900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>
            <a:spLocks noChangeArrowheads="1"/>
          </p:cNvSpPr>
          <p:nvPr/>
        </p:nvSpPr>
        <p:spPr bwMode="auto">
          <a:xfrm>
            <a:off x="1331470" y="3450962"/>
            <a:ext cx="43576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s-ES" sz="3200" b="1" dirty="0"/>
              <a:t>INTRODUCCIÓN</a:t>
            </a:r>
          </a:p>
        </p:txBody>
      </p:sp>
      <p:sp>
        <p:nvSpPr>
          <p:cNvPr id="5" name="CuadroTexto 1"/>
          <p:cNvSpPr txBox="1"/>
          <p:nvPr/>
        </p:nvSpPr>
        <p:spPr>
          <a:xfrm>
            <a:off x="1798787" y="4448995"/>
            <a:ext cx="220344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enfermedad por ß-coronavirus impuso una </a:t>
            </a:r>
            <a:r>
              <a:rPr lang="es-VE" sz="2800" dirty="0">
                <a:latin typeface="Arial" panose="020B0604020202020204" pitchFamily="34" charset="0"/>
                <a:cs typeface="Arial" panose="020B0604020202020204" pitchFamily="34" charset="0"/>
              </a:rPr>
              <a:t>etapa de </a:t>
            </a:r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confinamiento y la </a:t>
            </a:r>
            <a:r>
              <a:rPr lang="es-VE" sz="2800" dirty="0">
                <a:latin typeface="Arial" panose="020B0604020202020204" pitchFamily="34" charset="0"/>
                <a:cs typeface="Arial" panose="020B0604020202020204" pitchFamily="34" charset="0"/>
              </a:rPr>
              <a:t>necesidad de estrategias para la continuidad del proceso de enseñanza </a:t>
            </a:r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aprendizaje.</a:t>
            </a:r>
          </a:p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han </a:t>
            </a:r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producido modificaciones </a:t>
            </a:r>
            <a:r>
              <a:rPr lang="es-VE" sz="2800" dirty="0">
                <a:latin typeface="Arial" panose="020B0604020202020204" pitchFamily="34" charset="0"/>
                <a:cs typeface="Arial" panose="020B0604020202020204" pitchFamily="34" charset="0"/>
              </a:rPr>
              <a:t>en el rendimiento académico en los diferentes niveles de </a:t>
            </a:r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enseñanza</a:t>
            </a:r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Las Ciencias Básicas constituyen las asignaturas que tributan al bajo rendimiento académico de los estudiantes.</a:t>
            </a:r>
            <a:endParaRPr lang="es-V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V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¿Qué se ha observado en los resultados de Ciencias Básicas en los estudiantes de primer año de Medicina?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777049" y="6804795"/>
            <a:ext cx="2830050" cy="935037"/>
          </a:xfrm>
          <a:prstGeom prst="rect">
            <a:avLst/>
          </a:prstGeom>
        </p:spPr>
        <p:txBody>
          <a:bodyPr vert="horz" lIns="238658" tIns="119329" rIns="238658" bIns="119329" rtlCol="0" anchor="ctr">
            <a:normAutofit/>
          </a:bodyPr>
          <a:lstStyle/>
          <a:p>
            <a:pPr defTabSz="2386584">
              <a:spcBef>
                <a:spcPct val="0"/>
              </a:spcBef>
              <a:defRPr/>
            </a:pPr>
            <a:r>
              <a:rPr lang="es-ES" altLang="es-ES" sz="3200" b="1" dirty="0" smtClean="0">
                <a:latin typeface="Arial" pitchFamily="34" charset="0"/>
                <a:ea typeface="+mj-ea"/>
                <a:cs typeface="Arial" pitchFamily="34" charset="0"/>
              </a:rPr>
              <a:t>METODO</a:t>
            </a:r>
            <a:endParaRPr lang="es-ES" altLang="es-ES" sz="32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4 Rectángulo"/>
          <p:cNvSpPr>
            <a:spLocks noChangeArrowheads="1"/>
          </p:cNvSpPr>
          <p:nvPr/>
        </p:nvSpPr>
        <p:spPr bwMode="auto">
          <a:xfrm>
            <a:off x="1798787" y="7721574"/>
            <a:ext cx="2203444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_tradnl" altLang="es-ES" sz="2800" dirty="0" smtClean="0"/>
              <a:t>Estudiantes que matricularon 1er. Año de Medicina como nuevo </a:t>
            </a:r>
            <a:r>
              <a:rPr lang="es-ES_tradnl" altLang="es-ES" sz="2800" dirty="0" smtClean="0"/>
              <a:t>ingreso en la Facultad de Ciencias Médicas </a:t>
            </a:r>
            <a:r>
              <a:rPr lang="es-ES_tradnl" altLang="es-ES" sz="2800" smtClean="0"/>
              <a:t>“</a:t>
            </a:r>
            <a:r>
              <a:rPr lang="es-ES_tradnl" altLang="es-ES" sz="2800" smtClean="0"/>
              <a:t>C</a:t>
            </a:r>
            <a:r>
              <a:rPr lang="es-ES_tradnl" altLang="es-ES" sz="2800" smtClean="0"/>
              <a:t>alixto </a:t>
            </a:r>
            <a:r>
              <a:rPr lang="es-ES_tradnl" altLang="es-ES" sz="2800" dirty="0" smtClean="0"/>
              <a:t>García”, </a:t>
            </a:r>
            <a:r>
              <a:rPr lang="es-ES_tradnl" altLang="es-ES" sz="2800" dirty="0" smtClean="0"/>
              <a:t>procedentes de Institutos Preuniversitarios, en los cursos 2022 y 2023</a:t>
            </a:r>
          </a:p>
          <a:p>
            <a:pPr eaLnBrk="1" hangingPunct="1"/>
            <a:r>
              <a:rPr lang="es-ES" altLang="es-ES" sz="2800" dirty="0" smtClean="0"/>
              <a:t>Notas finales de las asignaturas de Ciencias Básicas: Biología Molecular, Célula, Tejidos y Sistema Tegumentario, Ontogenia y Sistema </a:t>
            </a:r>
            <a:r>
              <a:rPr lang="es-ES" altLang="es-ES" sz="2800" dirty="0" err="1" smtClean="0"/>
              <a:t>Osteomioarticular</a:t>
            </a:r>
            <a:r>
              <a:rPr lang="es-ES" altLang="es-ES" sz="2800" dirty="0" smtClean="0"/>
              <a:t>, Metabolismo y Nutrición, Sistemas Nervioso, Endocrino y Reproductor </a:t>
            </a:r>
          </a:p>
          <a:p>
            <a:pPr eaLnBrk="1" hangingPunct="1"/>
            <a:r>
              <a:rPr lang="es-ES" altLang="es-ES" sz="2800" dirty="0" smtClean="0"/>
              <a:t>Salida final de año: Aprobados, Desaprobados, Bajas</a:t>
            </a:r>
            <a:endParaRPr lang="es-ES" altLang="es-ES" sz="2800" dirty="0"/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989216" y="10539725"/>
            <a:ext cx="4405715" cy="5760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altLang="es-ES" sz="3200" b="1" dirty="0" smtClean="0">
                <a:latin typeface="Arial" pitchFamily="34" charset="0"/>
                <a:cs typeface="Arial" pitchFamily="34" charset="0"/>
              </a:rPr>
              <a:t>RESULTADOS</a:t>
            </a:r>
            <a:endParaRPr lang="es-ES" alt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1 Rectángulo"/>
          <p:cNvSpPr>
            <a:spLocks noChangeArrowheads="1"/>
          </p:cNvSpPr>
          <p:nvPr/>
        </p:nvSpPr>
        <p:spPr bwMode="auto">
          <a:xfrm>
            <a:off x="1768722" y="24755474"/>
            <a:ext cx="8671034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s-ES" sz="3200" dirty="0" smtClean="0"/>
              <a:t>En el curso 2023 se duplicó o triplicó el número de estudiantes que causaron baja o desaprobaron, en relación con el curso 2022.</a:t>
            </a:r>
          </a:p>
          <a:p>
            <a:r>
              <a:rPr lang="es-ES" sz="3200" dirty="0" smtClean="0"/>
              <a:t>Aunque el porcentaje de aprobados disminuyó en 2023 en relación con el curso precedente, Biología Molecular en las mujeres resultó la asignatura con menor porcentaje de aprobados</a:t>
            </a:r>
            <a:endParaRPr lang="es-ES" sz="3200" dirty="0"/>
          </a:p>
        </p:txBody>
      </p:sp>
      <p:sp>
        <p:nvSpPr>
          <p:cNvPr id="26" name="2 CuadroTexto"/>
          <p:cNvSpPr txBox="1">
            <a:spLocks noChangeArrowheads="1"/>
          </p:cNvSpPr>
          <p:nvPr/>
        </p:nvSpPr>
        <p:spPr bwMode="auto">
          <a:xfrm>
            <a:off x="1799606" y="23904500"/>
            <a:ext cx="39592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ES" sz="3200" b="1" dirty="0"/>
              <a:t>CONCLUSIONES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891633"/>
              </p:ext>
            </p:extLst>
          </p:nvPr>
        </p:nvGraphicFramePr>
        <p:xfrm>
          <a:off x="1819763" y="11701093"/>
          <a:ext cx="10247312" cy="10043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963"/>
                <a:gridCol w="2289175"/>
                <a:gridCol w="2917825"/>
                <a:gridCol w="1938337"/>
                <a:gridCol w="1878012"/>
              </a:tblGrid>
              <a:tr h="590775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Curso 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Salida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Frecuencia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Porcentaje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rowSpan="8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FEMENINO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67,8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MASCULINO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70,7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7,3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rowSpan="8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FEMENINO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38,0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18,2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43,8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MASCULINO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44,6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DESAPROBADO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44,6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  <a:tr h="5907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es-ES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</a:t>
                      </a:r>
                      <a:endParaRPr lang="es-ES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935574"/>
              </p:ext>
            </p:extLst>
          </p:nvPr>
        </p:nvGraphicFramePr>
        <p:xfrm>
          <a:off x="12455971" y="10366996"/>
          <a:ext cx="12190957" cy="79953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5853"/>
                <a:gridCol w="2433892"/>
                <a:gridCol w="1592505"/>
                <a:gridCol w="1752284"/>
                <a:gridCol w="1080157"/>
                <a:gridCol w="1592505"/>
                <a:gridCol w="1752284"/>
                <a:gridCol w="108147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 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 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CURSO 2022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CURSO 2023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FEM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n </a:t>
                      </a:r>
                      <a:r>
                        <a:rPr lang="es-ES" sz="2800" b="1" dirty="0">
                          <a:effectLst/>
                        </a:rPr>
                        <a:t>(%)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MASC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n (%)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n (%)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FEM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n </a:t>
                      </a:r>
                      <a:r>
                        <a:rPr lang="es-ES" sz="2800" b="1" dirty="0">
                          <a:effectLst/>
                        </a:rPr>
                        <a:t>(%)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MASC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n </a:t>
                      </a:r>
                      <a:r>
                        <a:rPr lang="es-ES" sz="2800" b="1" dirty="0">
                          <a:effectLst/>
                        </a:rPr>
                        <a:t>(%)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 n (%)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BM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APROBADO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94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(69,1)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30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(22,0)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124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54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(42,5)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30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(23,6)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84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DESAPROBADO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10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7,3)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1,5)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  12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34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26,8)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9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7,0)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43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104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32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136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88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39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127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CTT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APROBADO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95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(69,8)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29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(21,3)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69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(54,3)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37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(29,1)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106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 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DESAPROBADO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 </a:t>
                      </a:r>
                      <a:r>
                        <a:rPr lang="es-ES" sz="2800" b="1" dirty="0">
                          <a:effectLst/>
                        </a:rPr>
                        <a:t>(6,6)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3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2,2)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12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19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 </a:t>
                      </a:r>
                      <a:r>
                        <a:rPr lang="es-ES" sz="2800" b="1" dirty="0">
                          <a:effectLst/>
                        </a:rPr>
                        <a:t>(14,9)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1,6)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21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104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32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16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88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39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127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OS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APROBADO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93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(68,4)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30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(22,0)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123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69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(54,3)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(29,1)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106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DESAPROBADO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11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8,1)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1,5)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(14,9)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1,6)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21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104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32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136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88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39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127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74910"/>
              </p:ext>
            </p:extLst>
          </p:nvPr>
        </p:nvGraphicFramePr>
        <p:xfrm>
          <a:off x="12455971" y="18623900"/>
          <a:ext cx="12169353" cy="5935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3519"/>
                <a:gridCol w="2768203"/>
                <a:gridCol w="1135936"/>
                <a:gridCol w="1232373"/>
                <a:gridCol w="1184693"/>
                <a:gridCol w="1746623"/>
                <a:gridCol w="1921865"/>
                <a:gridCol w="118614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 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CURSO 2022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CURSO 2023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FEM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MASC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TOTAL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FEM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MASC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MN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APROBADOS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84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(70,0)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(25,0)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114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53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(53,5)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26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26,2)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79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DESAPROBADOS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5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(4,2)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(0,8)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6 (5,0)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15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15,1)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5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5,0)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20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89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31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120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68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31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 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SNER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APROBADOS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83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69,2)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29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24,2)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112 (93,3)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55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55,5)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25 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25,2)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80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DESAPROBADOS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6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5,0)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2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1,6)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8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6,7)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13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13,1)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6 </a:t>
                      </a:r>
                      <a:endParaRPr lang="es-ES" sz="2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 smtClean="0">
                          <a:effectLst/>
                        </a:rPr>
                        <a:t>(</a:t>
                      </a:r>
                      <a:r>
                        <a:rPr lang="es-ES" sz="2800" b="1" dirty="0">
                          <a:effectLst/>
                        </a:rPr>
                        <a:t>6,1)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19 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 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TOTAL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89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31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120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68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</a:rPr>
                        <a:t>31</a:t>
                      </a:r>
                      <a:endParaRPr lang="es-ES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800" b="1" dirty="0">
                          <a:effectLst/>
                        </a:rPr>
                        <a:t> </a:t>
                      </a:r>
                      <a:endParaRPr lang="es-ES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2671995" y="24984620"/>
            <a:ext cx="119533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FEM: Femenino; MASC: Masculino</a:t>
            </a:r>
          </a:p>
          <a:p>
            <a:r>
              <a:rPr lang="es-ES" sz="2800" dirty="0" smtClean="0"/>
              <a:t>BM: Biología Molecular; CTT: Célula, Tejidos y Sistema Tegumentario; OS: Ontogenia y Sistema </a:t>
            </a:r>
            <a:r>
              <a:rPr lang="es-ES" sz="2800" dirty="0" err="1" smtClean="0"/>
              <a:t>Osteomioarticular</a:t>
            </a:r>
            <a:r>
              <a:rPr lang="es-ES" sz="2800" dirty="0" smtClean="0"/>
              <a:t>; MN: Metabolismo y Nutrición; SNER: Sistema Nervioso, Endocrino y Reproductor</a:t>
            </a:r>
          </a:p>
          <a:p>
            <a:r>
              <a:rPr lang="es-ES" sz="2800" dirty="0" smtClean="0"/>
              <a:t>Los datos corresponden a estudiantes nuevo ingreso procedentes de Institutos Preuniversitarios.</a:t>
            </a:r>
          </a:p>
          <a:p>
            <a:r>
              <a:rPr lang="es-ES" sz="2800" dirty="0" smtClean="0"/>
              <a:t>La condición de Aprobados/Desaprobados es sobre examinados en cada asignatura</a:t>
            </a:r>
          </a:p>
          <a:p>
            <a:r>
              <a:rPr lang="es-ES" sz="2800" dirty="0" smtClean="0"/>
              <a:t>No se reflejan las bajas</a:t>
            </a:r>
            <a:endParaRPr lang="es-ES" sz="28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1798787" y="22176308"/>
            <a:ext cx="9073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Los datos se expresan en relación con la salida de fin de curso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637</Words>
  <Application>Microsoft Office PowerPoint</Application>
  <PresentationFormat>Personalizado</PresentationFormat>
  <Paragraphs>280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Garamond</vt:lpstr>
      <vt:lpstr>Tahoma</vt:lpstr>
      <vt:lpstr>Times New Roman</vt:lpstr>
      <vt:lpstr>Tema de Office</vt:lpstr>
      <vt:lpstr>RENDIMIENTO ACADÉMICO EN PRIMER AÑO DE MEDICINA POSTERIOR AL PERIODO DE CONFINAMIENTO POR COVID-19  MCs Dra. Ela M. Céspedes Miranda*, MCs  Dra. MCs Dra. Niurelkis Suárez Castillo, MCs. Lic. Evangelina Carrión Pérez, Dra. Alina Guerrero Ramírez, MCs. Dra. Jannette Espinosa Martínez, MCs. Lic. Yudith Chirolded Cabarroi *Correo electrónico: elaces@infomed.sld.cu. FCM “Calixto García”. La Habana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RESISTENCIA A LA INSULINA Y ESTRÉS OXIDATIVO EN MUJERES CON DIABETES MELLITUS TIPO 2</dc:title>
  <dc:creator>Ciencias Básicas</dc:creator>
  <cp:lastModifiedBy>Elyta</cp:lastModifiedBy>
  <cp:revision>36</cp:revision>
  <dcterms:created xsi:type="dcterms:W3CDTF">2022-09-20T22:08:49Z</dcterms:created>
  <dcterms:modified xsi:type="dcterms:W3CDTF">2024-04-28T16:55:05Z</dcterms:modified>
</cp:coreProperties>
</file>