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2404050"/>
  <p:notesSz cx="6858000" cy="9144000"/>
  <p:defaultTextStyle>
    <a:defPPr>
      <a:defRPr lang="es-ES"/>
    </a:defPPr>
    <a:lvl1pPr marL="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132" y="2838"/>
      </p:cViewPr>
      <p:guideLst>
        <p:guide orient="horz" pos="10206"/>
        <p:guide pos="7938"/>
      </p:guideLst>
    </p:cSldViewPr>
  </p:slideViewPr>
  <p:notesTextViewPr>
    <p:cViewPr>
      <p:scale>
        <a:sx n="100" d="100"/>
        <a:sy n="100" d="100"/>
      </p:scale>
      <p:origin x="0" y="54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01CC2-93D5-4029-826F-4BB0A01E976C}" type="datetimeFigureOut">
              <a:rPr lang="es-ES" smtClean="0"/>
              <a:t>30/04/2024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95500" y="685800"/>
            <a:ext cx="2667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BA001-0A1F-4BCA-AF66-5B846089659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A001-0A1F-4BCA-AF66-5B8460896598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236" y="10066261"/>
            <a:ext cx="21422678" cy="694586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473" y="18362295"/>
            <a:ext cx="17642205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72284" y="1297667"/>
            <a:ext cx="5670709" cy="276484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157" y="1297667"/>
            <a:ext cx="16592074" cy="2764845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875" y="20822605"/>
            <a:ext cx="21422678" cy="6435804"/>
          </a:xfrm>
        </p:spPr>
        <p:txBody>
          <a:bodyPr anchor="t"/>
          <a:lstStyle>
            <a:lvl1pPr algn="l">
              <a:defRPr sz="14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875" y="13734221"/>
            <a:ext cx="21422678" cy="708838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158" y="7560947"/>
            <a:ext cx="11131391" cy="21385175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811601" y="7560947"/>
            <a:ext cx="11131391" cy="21385175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7253409"/>
            <a:ext cx="11135768" cy="302287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158" y="10276284"/>
            <a:ext cx="11135768" cy="1866983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2852" y="7253409"/>
            <a:ext cx="11140142" cy="302287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2852" y="10276284"/>
            <a:ext cx="11140142" cy="1866983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159" y="1290161"/>
            <a:ext cx="8291663" cy="5490686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732" y="1290164"/>
            <a:ext cx="14089261" cy="27655959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159" y="6780850"/>
            <a:ext cx="8291663" cy="22165273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994" y="22682835"/>
            <a:ext cx="15121890" cy="2677837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994" y="2895362"/>
            <a:ext cx="15121890" cy="19442430"/>
          </a:xfrm>
        </p:spPr>
        <p:txBody>
          <a:bodyPr/>
          <a:lstStyle>
            <a:lvl1pPr marL="0" indent="0">
              <a:buNone/>
              <a:defRPr sz="11500"/>
            </a:lvl1pPr>
            <a:lvl2pPr marL="1645920" indent="0">
              <a:buNone/>
              <a:defRPr sz="10100"/>
            </a:lvl2pPr>
            <a:lvl3pPr marL="3291840" indent="0">
              <a:buNone/>
              <a:defRPr sz="860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994" y="25360672"/>
            <a:ext cx="15121890" cy="3802973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158" y="1297665"/>
            <a:ext cx="22682835" cy="5400675"/>
          </a:xfrm>
          <a:prstGeom prst="rect">
            <a:avLst/>
          </a:prstGeom>
        </p:spPr>
        <p:txBody>
          <a:bodyPr vert="horz" lIns="329184" tIns="164592" rIns="329184" bIns="164592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7560947"/>
            <a:ext cx="22682835" cy="21385175"/>
          </a:xfrm>
          <a:prstGeom prst="rect">
            <a:avLst/>
          </a:prstGeom>
        </p:spPr>
        <p:txBody>
          <a:bodyPr vert="horz" lIns="329184" tIns="164592" rIns="329184" bIns="16459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158" y="30033756"/>
            <a:ext cx="5880735" cy="172521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30/04/2024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11076" y="30033756"/>
            <a:ext cx="7980998" cy="172521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62258" y="30033756"/>
            <a:ext cx="5880735" cy="172521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840" rtl="0" eaLnBrk="1" latinLnBrk="0" hangingPunct="1">
        <a:spcBef>
          <a:spcPct val="0"/>
        </a:spcBef>
        <a:buNone/>
        <a:defRPr sz="1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440" indent="-1234440" algn="l" defTabSz="329184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4620" indent="-1028700" algn="l" defTabSz="3291840" rtl="0" eaLnBrk="1" latinLnBrk="0" hangingPunct="1">
        <a:spcBef>
          <a:spcPct val="20000"/>
        </a:spcBef>
        <a:buFont typeface="Arial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spcBef>
          <a:spcPct val="20000"/>
        </a:spcBef>
        <a:buFont typeface="Arial" pitchFamily="34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spcBef>
          <a:spcPct val="20000"/>
        </a:spcBef>
        <a:buFont typeface="Arial" pitchFamily="34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28685" y="557103"/>
            <a:ext cx="222172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II Jornada Nacional de Ciencias Fisiológicas en Villa Clara. </a:t>
            </a:r>
            <a:r>
              <a:rPr lang="es-MX" sz="4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FisioVilla</a:t>
            </a:r>
            <a:r>
              <a:rPr lang="es-MX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 2024</a:t>
            </a:r>
            <a:endParaRPr lang="es-E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ea typeface="Calibri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71561" y="4629069"/>
            <a:ext cx="11724325" cy="602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Introducción</a:t>
            </a:r>
            <a:endParaRPr lang="es-MX" sz="4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El síndrome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metabólico (SM)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constituye una combinación de alteraciones metabólicas, en el que se presentan aspectos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fisiopatológicos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, bioquímicos, y diversas manifestaciones clínicas y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anátomo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-patológicas. Objetivo: Identificar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los cambios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morfofisiológicos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generados por un síndrome metabólico experimental en órganos diana.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671561" y="28989427"/>
            <a:ext cx="22178463" cy="2661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s-MX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Conclusiones</a:t>
            </a:r>
            <a:r>
              <a:rPr lang="es-MX" sz="4400" b="1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</a:p>
          <a:p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Las alteraciones observadas explican aspectos clínico-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fisiopatológicos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, estableciendo una lógica correlación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anátomo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-clínica lo que contribuyó al desarrollo del conocimiento y la investigación de este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síndrome. </a:t>
            </a:r>
            <a:endParaRPr lang="es-ES" sz="3600" dirty="0">
              <a:solidFill>
                <a:prstClr val="black"/>
              </a:solidFill>
              <a:latin typeface="Verdana"/>
              <a:ea typeface="Calibri"/>
              <a:cs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42933" y="12201497"/>
            <a:ext cx="22520452" cy="7936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s-MX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Resultados </a:t>
            </a:r>
            <a:r>
              <a:rPr lang="es-MX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y </a:t>
            </a:r>
            <a:r>
              <a:rPr lang="es-MX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discusión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En el estudio se observó el incremento de grasa visceral, con </a:t>
            </a:r>
            <a:r>
              <a:rPr lang="es-MX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lipoblastos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, por proliferación celular 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provocado por el 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desbalance 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energético, 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 infiltrado inflamatorio de leve cuantía a </a:t>
            </a:r>
            <a:r>
              <a:rPr lang="es-MX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mononucleares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,</a:t>
            </a:r>
            <a:r>
              <a:rPr lang="pt-BR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  <a:r>
              <a:rPr lang="pt-BR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ya</a:t>
            </a:r>
            <a:r>
              <a:rPr lang="pt-BR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que se </a:t>
            </a:r>
            <a:r>
              <a:rPr lang="pt-BR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secretan</a:t>
            </a:r>
            <a:r>
              <a:rPr lang="pt-BR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moléculas </a:t>
            </a:r>
            <a:r>
              <a:rPr lang="pt-BR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proinflamatorias</a:t>
            </a:r>
            <a:r>
              <a:rPr lang="pt-BR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. 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A nivel hepático presencia de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esteatosis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por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la acumulación intracelular de triglicéridos y aumento de la carga glucogénica debido a la anomalía en el metabolismo de la glucosa o del glucógeno; en riñón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nefroangioesclerosis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arteriolar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hialina por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extravasación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de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proteínas plasmáticas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y aumento de matriz en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membrana basal, con reducción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luminal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y signos de isquemia renal consecuente.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 nivel cardiaco se apreció hipertrofia de VI con agrandamiento de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miocitos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al microscopio, por sobrecarga debido a la HTA y en páncreas hiperplasia de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islotes de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Langerhans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 debido al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hiperinsulinismo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necesario por </a:t>
            </a:r>
            <a:r>
              <a:rPr lang="es-ES" sz="3600" dirty="0" err="1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hiperglicemia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y posterior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atrofia de otros islotes 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por agotamiento de las células 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β.</a:t>
            </a:r>
            <a:endParaRPr lang="es-ES" sz="3600" dirty="0" smtClean="0">
              <a:solidFill>
                <a:prstClr val="black"/>
              </a:solidFill>
              <a:latin typeface="Verdana"/>
              <a:ea typeface="Calibri"/>
              <a:cs typeface="Times New Roman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101773" y="4700507"/>
            <a:ext cx="9793087" cy="7299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s-MX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Materiales y </a:t>
            </a:r>
            <a:r>
              <a:rPr lang="es-MX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Método</a:t>
            </a:r>
            <a:r>
              <a:rPr lang="es-MX" sz="40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Se realizó  necropsia a dos grupos experimentales sanos y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enfermos (SM) realizando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estudio morfológico de tejido graso visceral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,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hígado, corazón, riñón, y páncreas.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Los cortes histológicos (4µ) fueron procesados con técnica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convencional (H/E) e Histoquímica (PAS).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Al estudio histológico</a:t>
            </a:r>
            <a:r>
              <a:rPr lang="es-MX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 en microscopio óptico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se </a:t>
            </a:r>
            <a:r>
              <a:rPr lang="es-ES" sz="3600" dirty="0" smtClean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compararon las alteraciones morfológicas de ambos grupos</a:t>
            </a:r>
            <a:endParaRPr lang="es-ES" sz="3600" dirty="0">
              <a:solidFill>
                <a:prstClr val="black"/>
              </a:solidFill>
              <a:latin typeface="Verdana"/>
              <a:ea typeface="Calibri"/>
              <a:cs typeface="Times New Roman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95754" y="2687804"/>
            <a:ext cx="232871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marR="160655">
              <a:spcAft>
                <a:spcPts val="1000"/>
              </a:spcAft>
            </a:pPr>
            <a:r>
              <a:rPr lang="es-MX" sz="3600" b="1" dirty="0" smtClean="0">
                <a:latin typeface="Arial"/>
                <a:ea typeface="Times New Roman"/>
                <a:cs typeface="Times New Roman"/>
              </a:rPr>
              <a:t>María Luisa García Gómez,</a:t>
            </a:r>
            <a:r>
              <a:rPr lang="pt-PT" sz="3600" b="1" dirty="0" smtClean="0">
                <a:latin typeface="Arial"/>
                <a:ea typeface="Times New Roman"/>
                <a:cs typeface="Times New Roman"/>
              </a:rPr>
              <a:t> </a:t>
            </a:r>
            <a:r>
              <a:rPr lang="pt-PT" sz="3600" b="1" dirty="0" smtClean="0">
                <a:latin typeface="Arial"/>
                <a:ea typeface="Times New Roman"/>
                <a:cs typeface="Times New Roman"/>
              </a:rPr>
              <a:t>https://orcid.org/0000-0003-3787-4804, Especialista 2do grado Anatomía Patológica .Universidad</a:t>
            </a:r>
            <a:r>
              <a:rPr lang="pt-PT" sz="3600" b="1" baseline="30000" dirty="0" smtClean="0">
                <a:latin typeface="Arial"/>
                <a:ea typeface="Times New Roman"/>
                <a:cs typeface="Times New Roman"/>
              </a:rPr>
              <a:t> </a:t>
            </a:r>
            <a:r>
              <a:rPr lang="pt-PT" sz="3600" b="1" dirty="0" smtClean="0">
                <a:latin typeface="Arial"/>
                <a:ea typeface="Times New Roman"/>
                <a:cs typeface="Times New Roman"/>
              </a:rPr>
              <a:t>de Ciencias Médicas-VC. Unidad de Toxicología Experimental.</a:t>
            </a:r>
            <a:r>
              <a:rPr lang="pt-PT" sz="3600" b="1" u="sng" dirty="0" smtClean="0">
                <a:solidFill>
                  <a:srgbClr val="0000FF"/>
                </a:solidFill>
                <a:latin typeface="Arial"/>
                <a:ea typeface="Times New Roman"/>
                <a:cs typeface="Times New Roman"/>
              </a:rPr>
              <a:t>utexucmvc.infomed.sld.cu</a:t>
            </a:r>
            <a:endParaRPr lang="es-ES" sz="3600" b="1" dirty="0">
              <a:ea typeface="Calibri"/>
              <a:cs typeface="Times New Roman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600255" y="1628673"/>
            <a:ext cx="21882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“Hallazgos morfo-fisiológicos del Síndrome Metabólico experimental</a:t>
            </a:r>
            <a:r>
              <a:rPr lang="es-MX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Calibri"/>
                <a:cs typeface="Times New Roman"/>
              </a:rPr>
              <a:t>”</a:t>
            </a:r>
            <a:endParaRPr lang="es-E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ea typeface="Calibri"/>
              <a:cs typeface="Times New Roman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4371" y="19416735"/>
            <a:ext cx="7143800" cy="46434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cxnSp>
        <p:nvCxnSpPr>
          <p:cNvPr id="19" name="18 Conector recto de flecha"/>
          <p:cNvCxnSpPr/>
          <p:nvPr/>
        </p:nvCxnSpPr>
        <p:spPr>
          <a:xfrm>
            <a:off x="1385809" y="19702487"/>
            <a:ext cx="872666" cy="450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15427" y="19488174"/>
            <a:ext cx="7143800" cy="46434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cxnSp>
        <p:nvCxnSpPr>
          <p:cNvPr id="27" name="26 Conector recto de flecha"/>
          <p:cNvCxnSpPr/>
          <p:nvPr/>
        </p:nvCxnSpPr>
        <p:spPr>
          <a:xfrm rot="16200000" flipH="1">
            <a:off x="10062378" y="19598478"/>
            <a:ext cx="593210" cy="10869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30797" y="19524719"/>
            <a:ext cx="6286544" cy="46069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85809" y="24703147"/>
            <a:ext cx="7000924" cy="407196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3" name="32 CuadroTexto"/>
          <p:cNvSpPr txBox="1"/>
          <p:nvPr/>
        </p:nvSpPr>
        <p:spPr>
          <a:xfrm>
            <a:off x="12530137" y="23345825"/>
            <a:ext cx="3835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err="1" smtClean="0"/>
              <a:t>Esteatosis</a:t>
            </a:r>
            <a:r>
              <a:rPr lang="es-ES" sz="3600" b="1" dirty="0" smtClean="0"/>
              <a:t> hepática</a:t>
            </a:r>
            <a:endParaRPr lang="es-ES" sz="3600" b="1" dirty="0" smtClean="0"/>
          </a:p>
        </p:txBody>
      </p:sp>
      <p:sp>
        <p:nvSpPr>
          <p:cNvPr id="34" name="33 CuadroTexto"/>
          <p:cNvSpPr txBox="1"/>
          <p:nvPr/>
        </p:nvSpPr>
        <p:spPr>
          <a:xfrm>
            <a:off x="3100321" y="22917197"/>
            <a:ext cx="5143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err="1" smtClean="0"/>
              <a:t>Lipoblastos</a:t>
            </a:r>
            <a:r>
              <a:rPr lang="es-ES" sz="3600" b="1" dirty="0" smtClean="0"/>
              <a:t> e infiltrado inflamatorio  leve.</a:t>
            </a:r>
            <a:endParaRPr lang="es-ES" sz="3600" b="1" dirty="0" smtClean="0"/>
          </a:p>
        </p:txBody>
      </p:sp>
      <p:sp>
        <p:nvSpPr>
          <p:cNvPr id="35" name="34 CuadroTexto"/>
          <p:cNvSpPr txBox="1"/>
          <p:nvPr/>
        </p:nvSpPr>
        <p:spPr>
          <a:xfrm>
            <a:off x="1385809" y="27703543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err="1" smtClean="0"/>
              <a:t>Nefroangioesclerosis</a:t>
            </a:r>
            <a:r>
              <a:rPr lang="es-ES" sz="3600" b="1" dirty="0" smtClean="0"/>
              <a:t> </a:t>
            </a:r>
            <a:r>
              <a:rPr lang="es-ES" sz="3600" b="1" dirty="0" err="1" smtClean="0"/>
              <a:t>arteriolar</a:t>
            </a:r>
            <a:r>
              <a:rPr lang="es-ES" sz="3600" b="1" dirty="0" smtClean="0"/>
              <a:t> </a:t>
            </a:r>
            <a:r>
              <a:rPr lang="es-ES" sz="3600" b="1" dirty="0" smtClean="0"/>
              <a:t>benigna 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43989" y="24703147"/>
            <a:ext cx="7286675" cy="414340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7" name="36 CuadroTexto"/>
          <p:cNvSpPr txBox="1"/>
          <p:nvPr/>
        </p:nvSpPr>
        <p:spPr>
          <a:xfrm>
            <a:off x="11887195" y="28060733"/>
            <a:ext cx="4572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Hipertrofia de </a:t>
            </a:r>
            <a:r>
              <a:rPr lang="es-ES" sz="3600" b="1" dirty="0" err="1" smtClean="0"/>
              <a:t>miocitos</a:t>
            </a:r>
            <a:r>
              <a:rPr lang="es-ES" sz="3600" b="1" dirty="0" smtClean="0"/>
              <a:t> 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17530797" y="23060073"/>
            <a:ext cx="63443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Aumento glucogénico hepático. </a:t>
            </a:r>
          </a:p>
          <a:p>
            <a:r>
              <a:rPr lang="es-ES" sz="3600" b="1" dirty="0" smtClean="0"/>
              <a:t> </a:t>
            </a:r>
            <a:r>
              <a:rPr lang="es-ES" sz="3600" b="1" dirty="0" smtClean="0"/>
              <a:t>                                                 PAS </a:t>
            </a:r>
            <a:endParaRPr lang="es-ES" sz="3600" b="1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459359" y="24846023"/>
            <a:ext cx="6429420" cy="39290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40" name="39 CuadroTexto"/>
          <p:cNvSpPr txBox="1"/>
          <p:nvPr/>
        </p:nvSpPr>
        <p:spPr>
          <a:xfrm>
            <a:off x="17602235" y="27560667"/>
            <a:ext cx="6357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Hiperplasia (A) </a:t>
            </a:r>
            <a:r>
              <a:rPr lang="es-ES" sz="3600" b="1" dirty="0" smtClean="0"/>
              <a:t>y </a:t>
            </a:r>
            <a:r>
              <a:rPr lang="es-ES" sz="3600" b="1" dirty="0" smtClean="0"/>
              <a:t> atrofia (B) de islotes  pancreáticos.</a:t>
            </a:r>
          </a:p>
          <a:p>
            <a:endParaRPr lang="es-ES" sz="3600" b="1" dirty="0" smtClean="0"/>
          </a:p>
        </p:txBody>
      </p:sp>
      <p:sp>
        <p:nvSpPr>
          <p:cNvPr id="41" name="40 CuadroTexto"/>
          <p:cNvSpPr txBox="1"/>
          <p:nvPr/>
        </p:nvSpPr>
        <p:spPr>
          <a:xfrm>
            <a:off x="18816681" y="26131907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A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22317143" y="26131907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B</a:t>
            </a:r>
          </a:p>
        </p:txBody>
      </p:sp>
      <p:cxnSp>
        <p:nvCxnSpPr>
          <p:cNvPr id="44" name="43 Conector recto de flecha"/>
          <p:cNvCxnSpPr/>
          <p:nvPr/>
        </p:nvCxnSpPr>
        <p:spPr>
          <a:xfrm>
            <a:off x="5886403" y="26203345"/>
            <a:ext cx="872666" cy="450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>
            <a:off x="13958897" y="26346221"/>
            <a:ext cx="872666" cy="450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2698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370</Words>
  <Application>Microsoft Office PowerPoint</Application>
  <PresentationFormat>Personalizado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Leidys Cala Calviño</dc:creator>
  <cp:lastModifiedBy>investigadores</cp:lastModifiedBy>
  <cp:revision>28</cp:revision>
  <dcterms:created xsi:type="dcterms:W3CDTF">2024-03-17T18:13:22Z</dcterms:created>
  <dcterms:modified xsi:type="dcterms:W3CDTF">2024-04-30T12:40:45Z</dcterms:modified>
</cp:coreProperties>
</file>