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1pPr>
    <a:lvl2pPr marL="1645669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2pPr>
    <a:lvl3pPr marL="3291338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3pPr>
    <a:lvl4pPr marL="4937007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4pPr>
    <a:lvl5pPr marL="6582676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5pPr>
    <a:lvl6pPr marL="8228345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6pPr>
    <a:lvl7pPr marL="9874014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7pPr>
    <a:lvl8pPr marL="11519683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8pPr>
    <a:lvl9pPr marL="13165352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996" y="-253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50615-84B4-4189-8D71-55DD81A4F537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1143000"/>
            <a:ext cx="2400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2E559-B33E-47BF-9EA2-B811E69AB1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96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1pPr>
    <a:lvl2pPr marL="630525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2pPr>
    <a:lvl3pPr marL="1261049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3pPr>
    <a:lvl4pPr marL="1891574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4pPr>
    <a:lvl5pPr marL="2522098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5pPr>
    <a:lvl6pPr marL="3152623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6pPr>
    <a:lvl7pPr marL="3783147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7pPr>
    <a:lvl8pPr marL="4413672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8pPr>
    <a:lvl9pPr marL="5044196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2E559-B33E-47BF-9EA2-B811E69AB18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75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89999" y="10064782"/>
            <a:ext cx="21419979" cy="69448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79997" y="18359596"/>
            <a:ext cx="17639983" cy="82798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93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8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79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773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966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15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353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546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5971216" y="4492405"/>
            <a:ext cx="11160615" cy="9579539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480624" y="4492405"/>
            <a:ext cx="33070591" cy="9579539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624" y="20819546"/>
            <a:ext cx="21419979" cy="6434859"/>
          </a:xfrm>
        </p:spPr>
        <p:txBody>
          <a:bodyPr anchor="t"/>
          <a:lstStyle>
            <a:lvl1pPr algn="l">
              <a:defRPr sz="10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624" y="13732203"/>
            <a:ext cx="21419979" cy="7087343"/>
          </a:xfrm>
        </p:spPr>
        <p:txBody>
          <a:bodyPr anchor="b"/>
          <a:lstStyle>
            <a:lvl1pPr marL="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1pPr>
            <a:lvl2pPr marL="1193292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38658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57987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773168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5966460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715975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835304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954633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480624" y="26196927"/>
            <a:ext cx="22115602" cy="74090869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016226" y="26196927"/>
            <a:ext cx="22115605" cy="74090869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000" y="1297473"/>
            <a:ext cx="22679978" cy="5399881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000" y="7252344"/>
            <a:ext cx="11134365" cy="3022431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3292" indent="0">
              <a:buNone/>
              <a:defRPr sz="5200" b="1"/>
            </a:lvl2pPr>
            <a:lvl3pPr marL="2386584" indent="0">
              <a:buNone/>
              <a:defRPr sz="4700" b="1"/>
            </a:lvl3pPr>
            <a:lvl4pPr marL="3579876" indent="0">
              <a:buNone/>
              <a:defRPr sz="4200" b="1"/>
            </a:lvl4pPr>
            <a:lvl5pPr marL="4773168" indent="0">
              <a:buNone/>
              <a:defRPr sz="4200" b="1"/>
            </a:lvl5pPr>
            <a:lvl6pPr marL="5966460" indent="0">
              <a:buNone/>
              <a:defRPr sz="4200" b="1"/>
            </a:lvl6pPr>
            <a:lvl7pPr marL="7159752" indent="0">
              <a:buNone/>
              <a:defRPr sz="4200" b="1"/>
            </a:lvl7pPr>
            <a:lvl8pPr marL="8353044" indent="0">
              <a:buNone/>
              <a:defRPr sz="4200" b="1"/>
            </a:lvl8pPr>
            <a:lvl9pPr marL="9546336" indent="0">
              <a:buNone/>
              <a:defRPr sz="4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000" y="10274775"/>
            <a:ext cx="11134365" cy="18667092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1239" y="7252344"/>
            <a:ext cx="11138740" cy="3022431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3292" indent="0">
              <a:buNone/>
              <a:defRPr sz="5200" b="1"/>
            </a:lvl2pPr>
            <a:lvl3pPr marL="2386584" indent="0">
              <a:buNone/>
              <a:defRPr sz="4700" b="1"/>
            </a:lvl3pPr>
            <a:lvl4pPr marL="3579876" indent="0">
              <a:buNone/>
              <a:defRPr sz="4200" b="1"/>
            </a:lvl4pPr>
            <a:lvl5pPr marL="4773168" indent="0">
              <a:buNone/>
              <a:defRPr sz="4200" b="1"/>
            </a:lvl5pPr>
            <a:lvl6pPr marL="5966460" indent="0">
              <a:buNone/>
              <a:defRPr sz="4200" b="1"/>
            </a:lvl6pPr>
            <a:lvl7pPr marL="7159752" indent="0">
              <a:buNone/>
              <a:defRPr sz="4200" b="1"/>
            </a:lvl7pPr>
            <a:lvl8pPr marL="8353044" indent="0">
              <a:buNone/>
              <a:defRPr sz="4200" b="1"/>
            </a:lvl8pPr>
            <a:lvl9pPr marL="9546336" indent="0">
              <a:buNone/>
              <a:defRPr sz="4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1239" y="10274775"/>
            <a:ext cx="11138740" cy="18667092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001" y="1289973"/>
            <a:ext cx="8290618" cy="5489879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2491" y="1289974"/>
            <a:ext cx="14087486" cy="27651895"/>
          </a:xfrm>
        </p:spPr>
        <p:txBody>
          <a:bodyPr/>
          <a:lstStyle>
            <a:lvl1pPr>
              <a:defRPr sz="8400"/>
            </a:lvl1pPr>
            <a:lvl2pPr>
              <a:defRPr sz="7300"/>
            </a:lvl2pPr>
            <a:lvl3pPr>
              <a:defRPr sz="63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001" y="6779854"/>
            <a:ext cx="8290618" cy="22162016"/>
          </a:xfrm>
        </p:spPr>
        <p:txBody>
          <a:bodyPr/>
          <a:lstStyle>
            <a:lvl1pPr marL="0" indent="0">
              <a:buNone/>
              <a:defRPr sz="3700"/>
            </a:lvl1pPr>
            <a:lvl2pPr marL="1193292" indent="0">
              <a:buNone/>
              <a:defRPr sz="3100"/>
            </a:lvl2pPr>
            <a:lvl3pPr marL="2386584" indent="0">
              <a:buNone/>
              <a:defRPr sz="2600"/>
            </a:lvl3pPr>
            <a:lvl4pPr marL="3579876" indent="0">
              <a:buNone/>
              <a:defRPr sz="2300"/>
            </a:lvl4pPr>
            <a:lvl5pPr marL="4773168" indent="0">
              <a:buNone/>
              <a:defRPr sz="2300"/>
            </a:lvl5pPr>
            <a:lvl6pPr marL="5966460" indent="0">
              <a:buNone/>
              <a:defRPr sz="2300"/>
            </a:lvl6pPr>
            <a:lvl7pPr marL="7159752" indent="0">
              <a:buNone/>
              <a:defRPr sz="2300"/>
            </a:lvl7pPr>
            <a:lvl8pPr marL="8353044" indent="0">
              <a:buNone/>
              <a:defRPr sz="2300"/>
            </a:lvl8pPr>
            <a:lvl9pPr marL="9546336" indent="0">
              <a:buNone/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371" y="22679503"/>
            <a:ext cx="15119985" cy="2677443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371" y="2894937"/>
            <a:ext cx="15119985" cy="19439573"/>
          </a:xfrm>
        </p:spPr>
        <p:txBody>
          <a:bodyPr/>
          <a:lstStyle>
            <a:lvl1pPr marL="0" indent="0">
              <a:buNone/>
              <a:defRPr sz="8400"/>
            </a:lvl1pPr>
            <a:lvl2pPr marL="1193292" indent="0">
              <a:buNone/>
              <a:defRPr sz="7300"/>
            </a:lvl2pPr>
            <a:lvl3pPr marL="2386584" indent="0">
              <a:buNone/>
              <a:defRPr sz="6300"/>
            </a:lvl3pPr>
            <a:lvl4pPr marL="3579876" indent="0">
              <a:buNone/>
              <a:defRPr sz="5200"/>
            </a:lvl4pPr>
            <a:lvl5pPr marL="4773168" indent="0">
              <a:buNone/>
              <a:defRPr sz="5200"/>
            </a:lvl5pPr>
            <a:lvl6pPr marL="5966460" indent="0">
              <a:buNone/>
              <a:defRPr sz="5200"/>
            </a:lvl6pPr>
            <a:lvl7pPr marL="7159752" indent="0">
              <a:buNone/>
              <a:defRPr sz="5200"/>
            </a:lvl7pPr>
            <a:lvl8pPr marL="8353044" indent="0">
              <a:buNone/>
              <a:defRPr sz="5200"/>
            </a:lvl8pPr>
            <a:lvl9pPr marL="9546336" indent="0">
              <a:buNone/>
              <a:defRPr sz="52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371" y="25356945"/>
            <a:ext cx="15119985" cy="3802414"/>
          </a:xfrm>
        </p:spPr>
        <p:txBody>
          <a:bodyPr/>
          <a:lstStyle>
            <a:lvl1pPr marL="0" indent="0">
              <a:buNone/>
              <a:defRPr sz="3700"/>
            </a:lvl1pPr>
            <a:lvl2pPr marL="1193292" indent="0">
              <a:buNone/>
              <a:defRPr sz="3100"/>
            </a:lvl2pPr>
            <a:lvl3pPr marL="2386584" indent="0">
              <a:buNone/>
              <a:defRPr sz="2600"/>
            </a:lvl3pPr>
            <a:lvl4pPr marL="3579876" indent="0">
              <a:buNone/>
              <a:defRPr sz="2300"/>
            </a:lvl4pPr>
            <a:lvl5pPr marL="4773168" indent="0">
              <a:buNone/>
              <a:defRPr sz="2300"/>
            </a:lvl5pPr>
            <a:lvl6pPr marL="5966460" indent="0">
              <a:buNone/>
              <a:defRPr sz="2300"/>
            </a:lvl6pPr>
            <a:lvl7pPr marL="7159752" indent="0">
              <a:buNone/>
              <a:defRPr sz="2300"/>
            </a:lvl7pPr>
            <a:lvl8pPr marL="8353044" indent="0">
              <a:buNone/>
              <a:defRPr sz="2300"/>
            </a:lvl8pPr>
            <a:lvl9pPr marL="9546336" indent="0">
              <a:buNone/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000" y="1297473"/>
            <a:ext cx="22679978" cy="5399881"/>
          </a:xfrm>
          <a:prstGeom prst="rect">
            <a:avLst/>
          </a:prstGeom>
        </p:spPr>
        <p:txBody>
          <a:bodyPr vert="horz" lIns="238658" tIns="119329" rIns="238658" bIns="11932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000" y="7559836"/>
            <a:ext cx="22679978" cy="21382033"/>
          </a:xfrm>
          <a:prstGeom prst="rect">
            <a:avLst/>
          </a:prstGeom>
        </p:spPr>
        <p:txBody>
          <a:bodyPr vert="horz" lIns="238658" tIns="119329" rIns="238658" bIns="11932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000" y="30029343"/>
            <a:ext cx="5879994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l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3A468-0C27-4365-BEAC-B6382F643D03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09992" y="30029343"/>
            <a:ext cx="7979993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59984" y="30029343"/>
            <a:ext cx="5879994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86584" rtl="0" eaLnBrk="1" latinLnBrk="0" hangingPunct="1">
        <a:spcBef>
          <a:spcPct val="0"/>
        </a:spcBef>
        <a:buNone/>
        <a:defRPr sz="11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4969" indent="-894969" algn="l" defTabSz="2386584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1939100" indent="-745808" algn="l" defTabSz="2386584" rtl="0" eaLnBrk="1" latinLnBrk="0" hangingPunct="1">
        <a:spcBef>
          <a:spcPct val="20000"/>
        </a:spcBef>
        <a:buFont typeface="Arial" pitchFamily="34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2983230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176522" indent="-596646" algn="l" defTabSz="2386584" rtl="0" eaLnBrk="1" latinLnBrk="0" hangingPunct="1">
        <a:spcBef>
          <a:spcPct val="20000"/>
        </a:spcBef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369814" indent="-596646" algn="l" defTabSz="2386584" rtl="0" eaLnBrk="1" latinLnBrk="0" hangingPunct="1">
        <a:spcBef>
          <a:spcPct val="20000"/>
        </a:spcBef>
        <a:buFont typeface="Arial" pitchFamily="34" charset="0"/>
        <a:buChar char="»"/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63106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756398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8949690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142982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93292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386584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579876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773168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66460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159752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353044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546336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aces@infomed.sld.cu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8722" y="963035"/>
            <a:ext cx="21776481" cy="1728516"/>
          </a:xfrm>
        </p:spPr>
        <p:txBody>
          <a:bodyPr>
            <a:normAutofit fontScale="90000"/>
          </a:bodyPr>
          <a:lstStyle/>
          <a:p>
            <a:r>
              <a:rPr lang="es-CU" sz="3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PROTEÍNA QUINASA ACTIVADA POR AMP. UN SENSOR ENERGÉTICO Y REDOX</a:t>
            </a:r>
            <a:r>
              <a:rPr lang="es-C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s-C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3600" dirty="0" smtClean="0">
                <a:latin typeface="Garamond" panose="02020404030301010803" pitchFamily="18" charset="0"/>
              </a:rPr>
              <a:t> </a:t>
            </a:r>
            <a:r>
              <a:rPr lang="pt-BR" sz="2900" dirty="0" err="1">
                <a:latin typeface="Arial" panose="020B0604020202020204" pitchFamily="34" charset="0"/>
                <a:cs typeface="Arial" panose="020B0604020202020204" pitchFamily="34" charset="0"/>
              </a:rPr>
              <a:t>MCs</a:t>
            </a:r>
            <a:r>
              <a:rPr lang="pt-BR" sz="2900" dirty="0">
                <a:latin typeface="Arial" panose="020B0604020202020204" pitchFamily="34" charset="0"/>
                <a:cs typeface="Arial" panose="020B0604020202020204" pitchFamily="34" charset="0"/>
              </a:rPr>
              <a:t> Dra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. Ela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M. Céspedes Miranda*, </a:t>
            </a:r>
            <a:r>
              <a:rPr lang="pt-BR" sz="2900" dirty="0" err="1">
                <a:latin typeface="Arial" pitchFamily="34" charset="0"/>
                <a:cs typeface="Arial" pitchFamily="34" charset="0"/>
              </a:rPr>
              <a:t>MCs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 Dra. </a:t>
            </a:r>
            <a:r>
              <a:rPr lang="pt-BR" sz="2900" dirty="0" err="1" smtClean="0">
                <a:latin typeface="Arial" pitchFamily="34" charset="0"/>
                <a:cs typeface="Arial" pitchFamily="34" charset="0"/>
              </a:rPr>
              <a:t>MCs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Dra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Niurelkis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Suárez Castillo, 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Dra. Alina Guerrero Ramírez,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MCs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. Lic.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Yudith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Chirolded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Cabarroi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900" dirty="0">
                <a:latin typeface="Arial" pitchFamily="34" charset="0"/>
                <a:cs typeface="Arial" pitchFamily="34" charset="0"/>
              </a:rPr>
            </a:br>
            <a:r>
              <a:rPr lang="es-ES_tradnl" sz="2900" dirty="0">
                <a:latin typeface="Arial" pitchFamily="34" charset="0"/>
                <a:cs typeface="Arial" pitchFamily="34" charset="0"/>
              </a:rPr>
              <a:t>*Correo electrónico: </a:t>
            </a:r>
            <a:r>
              <a:rPr lang="es-ES_tradnl" sz="2900" dirty="0">
                <a:latin typeface="Arial" pitchFamily="34" charset="0"/>
                <a:cs typeface="Arial" pitchFamily="34" charset="0"/>
                <a:hlinkClick r:id="rId3"/>
              </a:rPr>
              <a:t>elaces@infomed.sld.cu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. FCM “Calixto García”. La Habana</a:t>
            </a:r>
            <a:endParaRPr lang="es-ES" sz="29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1331470" y="3450962"/>
            <a:ext cx="4357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ES" sz="3200" b="1" dirty="0" smtClean="0"/>
              <a:t>INTRODUCCIÓN                                                    </a:t>
            </a:r>
            <a:endParaRPr lang="es-ES" sz="3200" b="1" dirty="0"/>
          </a:p>
        </p:txBody>
      </p:sp>
      <p:sp>
        <p:nvSpPr>
          <p:cNvPr id="5" name="CuadroTexto 1"/>
          <p:cNvSpPr txBox="1"/>
          <p:nvPr/>
        </p:nvSpPr>
        <p:spPr>
          <a:xfrm>
            <a:off x="790675" y="4448995"/>
            <a:ext cx="23803582" cy="2273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 desbalance oxidante antioxidante con modificación de vías de señalización celular se produce en diversas condiciones fisiopatológicas. La proteína quinasa activada por AMP (AMPK) es una proteína </a:t>
            </a:r>
            <a:r>
              <a:rPr lang="es-VE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sensora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del metabolismo </a:t>
            </a:r>
            <a:r>
              <a:rPr lang="es-VE" sz="2844" dirty="0" smtClean="0">
                <a:latin typeface="Arial" panose="020B0604020202020204" pitchFamily="34" charset="0"/>
                <a:cs typeface="Arial" panose="020B0604020202020204" pitchFamily="34" charset="0"/>
              </a:rPr>
              <a:t>energético y su actividad puede ser modificada en diversas condiciones, entre las que se encuentra el estrés oxidativo. </a:t>
            </a:r>
          </a:p>
          <a:p>
            <a:r>
              <a:rPr lang="es-ES" sz="2844" dirty="0" smtClean="0">
                <a:latin typeface="Arial" pitchFamily="34" charset="0"/>
                <a:cs typeface="Arial" pitchFamily="34" charset="0"/>
              </a:rPr>
              <a:t>Qué acciones ejerce la enzima en el metabolismo energético y que mecanismos reguladores mediados por estrés oxidativo responden a los cambios en la actividad de la enzima se reconocen?</a:t>
            </a:r>
            <a:endParaRPr lang="es-ES" sz="28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777049" y="6804795"/>
            <a:ext cx="3981782" cy="935037"/>
          </a:xfrm>
          <a:prstGeom prst="rect">
            <a:avLst/>
          </a:prstGeom>
        </p:spPr>
        <p:txBody>
          <a:bodyPr vert="horz" lIns="238658" tIns="119329" rIns="238658" bIns="119329" rtlCol="0" anchor="ctr">
            <a:normAutofit/>
          </a:bodyPr>
          <a:lstStyle/>
          <a:p>
            <a:pPr defTabSz="2386584">
              <a:spcBef>
                <a:spcPct val="0"/>
              </a:spcBef>
              <a:defRPr/>
            </a:pPr>
            <a:r>
              <a:rPr lang="es-ES" altLang="es-ES" sz="3200" b="1" dirty="0" smtClean="0">
                <a:latin typeface="Arial" pitchFamily="34" charset="0"/>
                <a:ea typeface="+mj-ea"/>
                <a:cs typeface="Arial" pitchFamily="34" charset="0"/>
              </a:rPr>
              <a:t>DESARROLLO</a:t>
            </a:r>
            <a:endParaRPr lang="es-ES" altLang="es-ES" sz="32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4 Rectángulo"/>
          <p:cNvSpPr>
            <a:spLocks noChangeArrowheads="1"/>
          </p:cNvSpPr>
          <p:nvPr/>
        </p:nvSpPr>
        <p:spPr bwMode="auto">
          <a:xfrm>
            <a:off x="2559809" y="7744421"/>
            <a:ext cx="220344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ES" sz="2800" dirty="0" smtClean="0"/>
              <a:t>La AMPK</a:t>
            </a:r>
            <a:endParaRPr lang="es-ES" altLang="es-ES" sz="2800" dirty="0"/>
          </a:p>
        </p:txBody>
      </p:sp>
      <p:sp>
        <p:nvSpPr>
          <p:cNvPr id="26" name="2 CuadroTexto"/>
          <p:cNvSpPr txBox="1">
            <a:spLocks noChangeArrowheads="1"/>
          </p:cNvSpPr>
          <p:nvPr/>
        </p:nvSpPr>
        <p:spPr bwMode="auto">
          <a:xfrm>
            <a:off x="1548063" y="25863585"/>
            <a:ext cx="65874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ES" sz="3200" b="1" dirty="0" smtClean="0"/>
              <a:t>CONSIDERACIONES FINALES</a:t>
            </a:r>
            <a:endParaRPr lang="es-ES" altLang="es-ES" sz="3200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155273" y="15829877"/>
            <a:ext cx="10441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Estructura molecular. AMPK: </a:t>
            </a:r>
            <a:r>
              <a:rPr lang="es-ES" sz="2800" dirty="0" err="1" smtClean="0"/>
              <a:t>heterotrímero</a:t>
            </a:r>
            <a:r>
              <a:rPr lang="es-ES" sz="2800" dirty="0" smtClean="0"/>
              <a:t>, subunidades </a:t>
            </a:r>
            <a:r>
              <a:rPr lang="es-ES" sz="2800" dirty="0" smtClean="0">
                <a:sym typeface="Symbol" panose="05050102010706020507" pitchFamily="18" charset="2"/>
              </a:rPr>
              <a:t>,,</a:t>
            </a:r>
            <a:endParaRPr lang="es-ES" sz="2800" dirty="0"/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674" y="8277570"/>
            <a:ext cx="11301561" cy="7568760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94715" y="7136209"/>
            <a:ext cx="10882536" cy="828944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92236" y="17031947"/>
            <a:ext cx="12502021" cy="8803027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2952919" y="16156124"/>
            <a:ext cx="10582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Mecanismos indirecto y directo de regulación de AMPK promovido por ERO</a:t>
            </a:r>
            <a:endParaRPr lang="es-ES" sz="28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1978" y="16775709"/>
            <a:ext cx="9958977" cy="8064896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212607" y="26814657"/>
            <a:ext cx="228887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La mayor actividad de la  AMPK depende de la </a:t>
            </a:r>
            <a:r>
              <a:rPr lang="es-ES" sz="3200" dirty="0" err="1" smtClean="0"/>
              <a:t>fosforilación</a:t>
            </a:r>
            <a:r>
              <a:rPr lang="es-ES" sz="3200" dirty="0" smtClean="0"/>
              <a:t> en el residuo </a:t>
            </a:r>
            <a:r>
              <a:rPr lang="es-ES" sz="3200" dirty="0" err="1" smtClean="0"/>
              <a:t>treonina</a:t>
            </a:r>
            <a:r>
              <a:rPr lang="es-ES" sz="3200" dirty="0" smtClean="0"/>
              <a:t> 172 (Thr172) de la subunidad alfa, en función de estimular procesos catabólicos energéticos e inhibir procesos anabólicos para limitar el uso energético. Las especies reactivas del oxígeno pueden modificar la actividad de la enzima célula y tejido específico, mediante activación </a:t>
            </a:r>
            <a:r>
              <a:rPr lang="es-ES" sz="3200" dirty="0" err="1" smtClean="0"/>
              <a:t>alostérica</a:t>
            </a:r>
            <a:r>
              <a:rPr lang="es-ES" sz="3200" dirty="0" smtClean="0"/>
              <a:t> inducida por LKB1 y </a:t>
            </a:r>
            <a:r>
              <a:rPr lang="es-ES" sz="3200" dirty="0" err="1" smtClean="0"/>
              <a:t>fosforilación</a:t>
            </a:r>
            <a:r>
              <a:rPr lang="es-ES" sz="3200" dirty="0" smtClean="0"/>
              <a:t> en Thr172 o por aumento del calcio intracelular con activación de la proteína quinasa 2 quinasa dependiente de calcio/</a:t>
            </a:r>
            <a:r>
              <a:rPr lang="es-ES" sz="3200" dirty="0" err="1" smtClean="0"/>
              <a:t>calmodulina</a:t>
            </a:r>
            <a:r>
              <a:rPr lang="es-ES" sz="3200" dirty="0" smtClean="0"/>
              <a:t> (CaMkk2).</a:t>
            </a:r>
          </a:p>
          <a:p>
            <a:r>
              <a:rPr lang="es-ES" sz="3200" dirty="0" smtClean="0"/>
              <a:t>La oxidación directa por especies reactivas del oxígeno puede producirse en residuos de cisteína con cambios en la conformación de la enzima que determinan </a:t>
            </a:r>
            <a:r>
              <a:rPr lang="es-ES" sz="3200" dirty="0" err="1" smtClean="0"/>
              <a:t>fosforilación</a:t>
            </a:r>
            <a:r>
              <a:rPr lang="es-ES" sz="3200" dirty="0" smtClean="0"/>
              <a:t> en Thr172 o cambios que no permiten a la enzima ser </a:t>
            </a:r>
            <a:r>
              <a:rPr lang="es-ES" sz="3200" dirty="0" err="1" smtClean="0"/>
              <a:t>fosforilada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También se le atribuye un papel importante en la reparación del ADN y en la expresión de genes antioxidantes.</a:t>
            </a:r>
          </a:p>
          <a:p>
            <a:r>
              <a:rPr lang="es-ES" sz="3200" dirty="0"/>
              <a:t>Activadores de la enzima, entre ellos antioxidantes, podrían ofrecer una alternativa  terapéutica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284</Words>
  <Application>Microsoft Office PowerPoint</Application>
  <PresentationFormat>Personalizado</PresentationFormat>
  <Paragraphs>14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Garamond</vt:lpstr>
      <vt:lpstr>Symbol</vt:lpstr>
      <vt:lpstr>Tahoma</vt:lpstr>
      <vt:lpstr>Tema de Office</vt:lpstr>
      <vt:lpstr>PROTEÍNA QUINASA ACTIVADA POR AMP. UN SENSOR ENERGÉTICO Y REDOX  MCs Dra. Ela M. Céspedes Miranda*, MCs  Dra. MCs Dra. Niurelkis Suárez Castillo, Dra. Alina Guerrero Ramírez, MCs. Lic. Yudith Chirolded Cabarroi *Correo electrónico: elaces@infomed.sld.cu. FCM “Calixto García”. La Habana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RESISTENCIA A LA INSULINA Y ESTRÉS OXIDATIVO EN MUJERES CON DIABETES MELLITUS TIPO 2</dc:title>
  <dc:creator>Ciencias Básicas</dc:creator>
  <cp:lastModifiedBy>Elyta</cp:lastModifiedBy>
  <cp:revision>63</cp:revision>
  <dcterms:created xsi:type="dcterms:W3CDTF">2022-09-20T22:08:49Z</dcterms:created>
  <dcterms:modified xsi:type="dcterms:W3CDTF">2024-05-06T01:27:04Z</dcterms:modified>
</cp:coreProperties>
</file>